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278" r:id="rId5"/>
    <p:sldId id="279" r:id="rId6"/>
    <p:sldId id="276" r:id="rId7"/>
    <p:sldId id="286" r:id="rId8"/>
    <p:sldId id="267" r:id="rId9"/>
    <p:sldId id="280" r:id="rId10"/>
    <p:sldId id="285" r:id="rId11"/>
    <p:sldId id="288" r:id="rId12"/>
    <p:sldId id="262" r:id="rId13"/>
    <p:sldId id="306" r:id="rId14"/>
    <p:sldId id="309" r:id="rId15"/>
    <p:sldId id="258" r:id="rId16"/>
    <p:sldId id="310" r:id="rId17"/>
    <p:sldId id="312" r:id="rId18"/>
    <p:sldId id="313" r:id="rId19"/>
    <p:sldId id="260" r:id="rId20"/>
    <p:sldId id="270" r:id="rId21"/>
    <p:sldId id="314" r:id="rId22"/>
    <p:sldId id="315" r:id="rId23"/>
    <p:sldId id="271" r:id="rId24"/>
    <p:sldId id="316" r:id="rId25"/>
    <p:sldId id="317" r:id="rId26"/>
    <p:sldId id="318" r:id="rId27"/>
    <p:sldId id="323" r:id="rId28"/>
    <p:sldId id="324" r:id="rId29"/>
    <p:sldId id="319" r:id="rId3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C4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DADA42-971F-42E1-9F6D-F0B322256BE2}" v="9" dt="2023-06-09T15:52:21.4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793" autoAdjust="0"/>
  </p:normalViewPr>
  <p:slideViewPr>
    <p:cSldViewPr snapToGrid="0">
      <p:cViewPr varScale="1">
        <p:scale>
          <a:sx n="73" d="100"/>
          <a:sy n="73" d="100"/>
        </p:scale>
        <p:origin x="199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Lisa" userId="6baa7b50-d502-4940-960d-8a43eda0e4fd" providerId="ADAL" clId="{A9DADA42-971F-42E1-9F6D-F0B322256BE2}"/>
    <pc:docChg chg="undo custSel addSld delSld modSld sldOrd">
      <pc:chgData name="Gomez, Lisa" userId="6baa7b50-d502-4940-960d-8a43eda0e4fd" providerId="ADAL" clId="{A9DADA42-971F-42E1-9F6D-F0B322256BE2}" dt="2023-06-09T16:05:46.210" v="2971" actId="20577"/>
      <pc:docMkLst>
        <pc:docMk/>
      </pc:docMkLst>
      <pc:sldChg chg="modSp mod">
        <pc:chgData name="Gomez, Lisa" userId="6baa7b50-d502-4940-960d-8a43eda0e4fd" providerId="ADAL" clId="{A9DADA42-971F-42E1-9F6D-F0B322256BE2}" dt="2023-06-09T15:55:18.938" v="2925" actId="27636"/>
        <pc:sldMkLst>
          <pc:docMk/>
          <pc:sldMk cId="2894264084" sldId="258"/>
        </pc:sldMkLst>
        <pc:spChg chg="mod">
          <ac:chgData name="Gomez, Lisa" userId="6baa7b50-d502-4940-960d-8a43eda0e4fd" providerId="ADAL" clId="{A9DADA42-971F-42E1-9F6D-F0B322256BE2}" dt="2023-06-09T15:55:18.938" v="2925" actId="27636"/>
          <ac:spMkLst>
            <pc:docMk/>
            <pc:sldMk cId="2894264084" sldId="258"/>
            <ac:spMk id="2" creationId="{061202F8-36EA-6C30-1ABB-659FE3D0D152}"/>
          </ac:spMkLst>
        </pc:spChg>
        <pc:spChg chg="mod">
          <ac:chgData name="Gomez, Lisa" userId="6baa7b50-d502-4940-960d-8a43eda0e4fd" providerId="ADAL" clId="{A9DADA42-971F-42E1-9F6D-F0B322256BE2}" dt="2023-06-09T15:55:13.112" v="2923" actId="27636"/>
          <ac:spMkLst>
            <pc:docMk/>
            <pc:sldMk cId="2894264084" sldId="258"/>
            <ac:spMk id="3" creationId="{98F8C1DC-2A2E-344A-A924-3362595DA528}"/>
          </ac:spMkLst>
        </pc:spChg>
      </pc:sldChg>
      <pc:sldChg chg="delSp modSp mod">
        <pc:chgData name="Gomez, Lisa" userId="6baa7b50-d502-4940-960d-8a43eda0e4fd" providerId="ADAL" clId="{A9DADA42-971F-42E1-9F6D-F0B322256BE2}" dt="2023-06-09T16:05:18.103" v="2967" actId="1076"/>
        <pc:sldMkLst>
          <pc:docMk/>
          <pc:sldMk cId="3750768359" sldId="260"/>
        </pc:sldMkLst>
        <pc:spChg chg="mod">
          <ac:chgData name="Gomez, Lisa" userId="6baa7b50-d502-4940-960d-8a43eda0e4fd" providerId="ADAL" clId="{A9DADA42-971F-42E1-9F6D-F0B322256BE2}" dt="2023-06-09T15:55:44.589" v="2930" actId="2711"/>
          <ac:spMkLst>
            <pc:docMk/>
            <pc:sldMk cId="3750768359" sldId="260"/>
            <ac:spMk id="2" creationId="{98350938-00CF-EAB5-FBD0-9D0A05427D1F}"/>
          </ac:spMkLst>
        </pc:spChg>
        <pc:spChg chg="mod">
          <ac:chgData name="Gomez, Lisa" userId="6baa7b50-d502-4940-960d-8a43eda0e4fd" providerId="ADAL" clId="{A9DADA42-971F-42E1-9F6D-F0B322256BE2}" dt="2023-06-09T16:05:02.760" v="2964" actId="27636"/>
          <ac:spMkLst>
            <pc:docMk/>
            <pc:sldMk cId="3750768359" sldId="260"/>
            <ac:spMk id="3" creationId="{B8AD4095-AC95-A0A2-910F-A5E60FE17762}"/>
          </ac:spMkLst>
        </pc:spChg>
        <pc:spChg chg="mod">
          <ac:chgData name="Gomez, Lisa" userId="6baa7b50-d502-4940-960d-8a43eda0e4fd" providerId="ADAL" clId="{A9DADA42-971F-42E1-9F6D-F0B322256BE2}" dt="2023-06-09T16:05:13.407" v="2965" actId="1076"/>
          <ac:spMkLst>
            <pc:docMk/>
            <pc:sldMk cId="3750768359" sldId="260"/>
            <ac:spMk id="4" creationId="{0BED9E01-9B25-A731-7E83-56E2EBAE2F1B}"/>
          </ac:spMkLst>
        </pc:spChg>
        <pc:picChg chg="mod">
          <ac:chgData name="Gomez, Lisa" userId="6baa7b50-d502-4940-960d-8a43eda0e4fd" providerId="ADAL" clId="{A9DADA42-971F-42E1-9F6D-F0B322256BE2}" dt="2023-06-09T16:05:18.103" v="2967" actId="1076"/>
          <ac:picMkLst>
            <pc:docMk/>
            <pc:sldMk cId="3750768359" sldId="260"/>
            <ac:picMk id="6" creationId="{DD80ED95-272C-1690-B09E-5F77B520C641}"/>
          </ac:picMkLst>
        </pc:picChg>
        <pc:picChg chg="mod">
          <ac:chgData name="Gomez, Lisa" userId="6baa7b50-d502-4940-960d-8a43eda0e4fd" providerId="ADAL" clId="{A9DADA42-971F-42E1-9F6D-F0B322256BE2}" dt="2023-06-05T17:44:36.469" v="85" actId="1076"/>
          <ac:picMkLst>
            <pc:docMk/>
            <pc:sldMk cId="3750768359" sldId="260"/>
            <ac:picMk id="7" creationId="{E97929C1-D3A6-A6D7-F359-0ADDC74A61B7}"/>
          </ac:picMkLst>
        </pc:picChg>
        <pc:picChg chg="mod">
          <ac:chgData name="Gomez, Lisa" userId="6baa7b50-d502-4940-960d-8a43eda0e4fd" providerId="ADAL" clId="{A9DADA42-971F-42E1-9F6D-F0B322256BE2}" dt="2023-06-05T17:44:39.755" v="86" actId="1076"/>
          <ac:picMkLst>
            <pc:docMk/>
            <pc:sldMk cId="3750768359" sldId="260"/>
            <ac:picMk id="8" creationId="{97F44A81-88DD-418A-1506-1BEEA35D47C3}"/>
          </ac:picMkLst>
        </pc:picChg>
        <pc:picChg chg="mod">
          <ac:chgData name="Gomez, Lisa" userId="6baa7b50-d502-4940-960d-8a43eda0e4fd" providerId="ADAL" clId="{A9DADA42-971F-42E1-9F6D-F0B322256BE2}" dt="2023-06-05T17:45:00.421" v="94" actId="1076"/>
          <ac:picMkLst>
            <pc:docMk/>
            <pc:sldMk cId="3750768359" sldId="260"/>
            <ac:picMk id="17" creationId="{ED245DE6-AA93-1966-0F47-C388F38DFF0B}"/>
          </ac:picMkLst>
        </pc:picChg>
        <pc:picChg chg="del">
          <ac:chgData name="Gomez, Lisa" userId="6baa7b50-d502-4940-960d-8a43eda0e4fd" providerId="ADAL" clId="{A9DADA42-971F-42E1-9F6D-F0B322256BE2}" dt="2023-06-05T17:44:26.151" v="81" actId="478"/>
          <ac:picMkLst>
            <pc:docMk/>
            <pc:sldMk cId="3750768359" sldId="260"/>
            <ac:picMk id="19" creationId="{58E8BD31-EC3F-4D25-6C82-979D64BE957B}"/>
          </ac:picMkLst>
        </pc:picChg>
        <pc:picChg chg="mod">
          <ac:chgData name="Gomez, Lisa" userId="6baa7b50-d502-4940-960d-8a43eda0e4fd" providerId="ADAL" clId="{A9DADA42-971F-42E1-9F6D-F0B322256BE2}" dt="2023-06-05T17:44:54.946" v="93" actId="14100"/>
          <ac:picMkLst>
            <pc:docMk/>
            <pc:sldMk cId="3750768359" sldId="260"/>
            <ac:picMk id="21" creationId="{BAD6B067-D0ED-F4E3-7441-DB991314754E}"/>
          </ac:picMkLst>
        </pc:picChg>
      </pc:sldChg>
      <pc:sldChg chg="addSp modSp mod">
        <pc:chgData name="Gomez, Lisa" userId="6baa7b50-d502-4940-960d-8a43eda0e4fd" providerId="ADAL" clId="{A9DADA42-971F-42E1-9F6D-F0B322256BE2}" dt="2023-06-09T15:58:29.616" v="2941" actId="1076"/>
        <pc:sldMkLst>
          <pc:docMk/>
          <pc:sldMk cId="3195639444" sldId="262"/>
        </pc:sldMkLst>
        <pc:spChg chg="mod">
          <ac:chgData name="Gomez, Lisa" userId="6baa7b50-d502-4940-960d-8a43eda0e4fd" providerId="ADAL" clId="{A9DADA42-971F-42E1-9F6D-F0B322256BE2}" dt="2023-06-09T13:13:05.946" v="158" actId="113"/>
          <ac:spMkLst>
            <pc:docMk/>
            <pc:sldMk cId="3195639444" sldId="262"/>
            <ac:spMk id="2" creationId="{E60F213A-67B7-CD37-2DB1-2E04C8EFDCDC}"/>
          </ac:spMkLst>
        </pc:spChg>
        <pc:spChg chg="mod">
          <ac:chgData name="Gomez, Lisa" userId="6baa7b50-d502-4940-960d-8a43eda0e4fd" providerId="ADAL" clId="{A9DADA42-971F-42E1-9F6D-F0B322256BE2}" dt="2023-06-09T15:58:29.616" v="2941" actId="1076"/>
          <ac:spMkLst>
            <pc:docMk/>
            <pc:sldMk cId="3195639444" sldId="262"/>
            <ac:spMk id="5" creationId="{DC6D0574-9458-8229-809F-2D91A3B6D6BE}"/>
          </ac:spMkLst>
        </pc:spChg>
        <pc:spChg chg="add mod">
          <ac:chgData name="Gomez, Lisa" userId="6baa7b50-d502-4940-960d-8a43eda0e4fd" providerId="ADAL" clId="{A9DADA42-971F-42E1-9F6D-F0B322256BE2}" dt="2023-06-05T17:39:41.792" v="8" actId="207"/>
          <ac:spMkLst>
            <pc:docMk/>
            <pc:sldMk cId="3195639444" sldId="262"/>
            <ac:spMk id="6" creationId="{02235C1A-553C-5994-BEDF-E5E1793EE345}"/>
          </ac:spMkLst>
        </pc:spChg>
      </pc:sldChg>
      <pc:sldChg chg="ord">
        <pc:chgData name="Gomez, Lisa" userId="6baa7b50-d502-4940-960d-8a43eda0e4fd" providerId="ADAL" clId="{A9DADA42-971F-42E1-9F6D-F0B322256BE2}" dt="2023-06-09T13:11:02.922" v="143"/>
        <pc:sldMkLst>
          <pc:docMk/>
          <pc:sldMk cId="479612130" sldId="267"/>
        </pc:sldMkLst>
      </pc:sldChg>
      <pc:sldChg chg="addSp modSp mod modNotesTx">
        <pc:chgData name="Gomez, Lisa" userId="6baa7b50-d502-4940-960d-8a43eda0e4fd" providerId="ADAL" clId="{A9DADA42-971F-42E1-9F6D-F0B322256BE2}" dt="2023-06-09T16:05:38.323" v="2970" actId="255"/>
        <pc:sldMkLst>
          <pc:docMk/>
          <pc:sldMk cId="2334836114" sldId="271"/>
        </pc:sldMkLst>
        <pc:spChg chg="mod">
          <ac:chgData name="Gomez, Lisa" userId="6baa7b50-d502-4940-960d-8a43eda0e4fd" providerId="ADAL" clId="{A9DADA42-971F-42E1-9F6D-F0B322256BE2}" dt="2023-06-09T15:56:16.586" v="2935" actId="2711"/>
          <ac:spMkLst>
            <pc:docMk/>
            <pc:sldMk cId="2334836114" sldId="271"/>
            <ac:spMk id="2" creationId="{FF398974-17E1-4B7F-428F-9FA4ABC3A429}"/>
          </ac:spMkLst>
        </pc:spChg>
        <pc:spChg chg="mod">
          <ac:chgData name="Gomez, Lisa" userId="6baa7b50-d502-4940-960d-8a43eda0e4fd" providerId="ADAL" clId="{A9DADA42-971F-42E1-9F6D-F0B322256BE2}" dt="2023-06-09T16:05:29.665" v="2968" actId="1076"/>
          <ac:spMkLst>
            <pc:docMk/>
            <pc:sldMk cId="2334836114" sldId="271"/>
            <ac:spMk id="3" creationId="{3F0EFACF-B4FA-1728-372B-D9D9F70324E8}"/>
          </ac:spMkLst>
        </pc:spChg>
        <pc:spChg chg="add mod">
          <ac:chgData name="Gomez, Lisa" userId="6baa7b50-d502-4940-960d-8a43eda0e4fd" providerId="ADAL" clId="{A9DADA42-971F-42E1-9F6D-F0B322256BE2}" dt="2023-06-09T16:05:38.323" v="2970" actId="255"/>
          <ac:spMkLst>
            <pc:docMk/>
            <pc:sldMk cId="2334836114" sldId="271"/>
            <ac:spMk id="4" creationId="{5A7FFC5D-C6EE-E5E2-5835-A5D51FC918E5}"/>
          </ac:spMkLst>
        </pc:spChg>
        <pc:picChg chg="mod">
          <ac:chgData name="Gomez, Lisa" userId="6baa7b50-d502-4940-960d-8a43eda0e4fd" providerId="ADAL" clId="{A9DADA42-971F-42E1-9F6D-F0B322256BE2}" dt="2023-06-09T15:41:03.497" v="2151" actId="14100"/>
          <ac:picMkLst>
            <pc:docMk/>
            <pc:sldMk cId="2334836114" sldId="271"/>
            <ac:picMk id="5" creationId="{2B3553AA-8FAE-F9FD-8C1C-8FE28ADA372C}"/>
          </ac:picMkLst>
        </pc:picChg>
      </pc:sldChg>
      <pc:sldChg chg="addSp modSp mod">
        <pc:chgData name="Gomez, Lisa" userId="6baa7b50-d502-4940-960d-8a43eda0e4fd" providerId="ADAL" clId="{A9DADA42-971F-42E1-9F6D-F0B322256BE2}" dt="2023-06-05T17:39:13.379" v="5" actId="207"/>
        <pc:sldMkLst>
          <pc:docMk/>
          <pc:sldMk cId="974786973" sldId="276"/>
        </pc:sldMkLst>
        <pc:spChg chg="add mod">
          <ac:chgData name="Gomez, Lisa" userId="6baa7b50-d502-4940-960d-8a43eda0e4fd" providerId="ADAL" clId="{A9DADA42-971F-42E1-9F6D-F0B322256BE2}" dt="2023-06-05T17:39:13.379" v="5" actId="207"/>
          <ac:spMkLst>
            <pc:docMk/>
            <pc:sldMk cId="974786973" sldId="276"/>
            <ac:spMk id="3" creationId="{83A39FFF-60AE-83BE-5D36-14D6C21E619F}"/>
          </ac:spMkLst>
        </pc:spChg>
      </pc:sldChg>
      <pc:sldChg chg="addSp modSp mod">
        <pc:chgData name="Gomez, Lisa" userId="6baa7b50-d502-4940-960d-8a43eda0e4fd" providerId="ADAL" clId="{A9DADA42-971F-42E1-9F6D-F0B322256BE2}" dt="2023-06-05T17:38:54.856" v="2" actId="207"/>
        <pc:sldMkLst>
          <pc:docMk/>
          <pc:sldMk cId="683250236" sldId="279"/>
        </pc:sldMkLst>
        <pc:spChg chg="add mod">
          <ac:chgData name="Gomez, Lisa" userId="6baa7b50-d502-4940-960d-8a43eda0e4fd" providerId="ADAL" clId="{A9DADA42-971F-42E1-9F6D-F0B322256BE2}" dt="2023-06-05T17:38:54.856" v="2" actId="207"/>
          <ac:spMkLst>
            <pc:docMk/>
            <pc:sldMk cId="683250236" sldId="279"/>
            <ac:spMk id="2" creationId="{004751DE-7020-9460-FA08-3D482BE73487}"/>
          </ac:spMkLst>
        </pc:spChg>
      </pc:sldChg>
      <pc:sldChg chg="modSp mod">
        <pc:chgData name="Gomez, Lisa" userId="6baa7b50-d502-4940-960d-8a43eda0e4fd" providerId="ADAL" clId="{A9DADA42-971F-42E1-9F6D-F0B322256BE2}" dt="2023-06-09T16:02:02.271" v="2952" actId="113"/>
        <pc:sldMkLst>
          <pc:docMk/>
          <pc:sldMk cId="2410679420" sldId="285"/>
        </pc:sldMkLst>
        <pc:spChg chg="mod">
          <ac:chgData name="Gomez, Lisa" userId="6baa7b50-d502-4940-960d-8a43eda0e4fd" providerId="ADAL" clId="{A9DADA42-971F-42E1-9F6D-F0B322256BE2}" dt="2023-06-09T16:02:02.271" v="2952" actId="113"/>
          <ac:spMkLst>
            <pc:docMk/>
            <pc:sldMk cId="2410679420" sldId="285"/>
            <ac:spMk id="8" creationId="{1D080BDB-6B1F-A105-2D5E-B8AC879F496B}"/>
          </ac:spMkLst>
        </pc:spChg>
      </pc:sldChg>
      <pc:sldChg chg="modSp mod">
        <pc:chgData name="Gomez, Lisa" userId="6baa7b50-d502-4940-960d-8a43eda0e4fd" providerId="ADAL" clId="{A9DADA42-971F-42E1-9F6D-F0B322256BE2}" dt="2023-06-09T16:01:54.128" v="2950" actId="1076"/>
        <pc:sldMkLst>
          <pc:docMk/>
          <pc:sldMk cId="3725409304" sldId="286"/>
        </pc:sldMkLst>
        <pc:spChg chg="mod">
          <ac:chgData name="Gomez, Lisa" userId="6baa7b50-d502-4940-960d-8a43eda0e4fd" providerId="ADAL" clId="{A9DADA42-971F-42E1-9F6D-F0B322256BE2}" dt="2023-06-09T16:01:54.128" v="2950" actId="1076"/>
          <ac:spMkLst>
            <pc:docMk/>
            <pc:sldMk cId="3725409304" sldId="286"/>
            <ac:spMk id="8" creationId="{1D080BDB-6B1F-A105-2D5E-B8AC879F496B}"/>
          </ac:spMkLst>
        </pc:spChg>
      </pc:sldChg>
      <pc:sldChg chg="addSp modSp del mod">
        <pc:chgData name="Gomez, Lisa" userId="6baa7b50-d502-4940-960d-8a43eda0e4fd" providerId="ADAL" clId="{A9DADA42-971F-42E1-9F6D-F0B322256BE2}" dt="2023-06-05T17:40:58.006" v="13" actId="2696"/>
        <pc:sldMkLst>
          <pc:docMk/>
          <pc:sldMk cId="3929652448" sldId="303"/>
        </pc:sldMkLst>
        <pc:spChg chg="mod">
          <ac:chgData name="Gomez, Lisa" userId="6baa7b50-d502-4940-960d-8a43eda0e4fd" providerId="ADAL" clId="{A9DADA42-971F-42E1-9F6D-F0B322256BE2}" dt="2023-06-05T17:39:53.683" v="9" actId="1076"/>
          <ac:spMkLst>
            <pc:docMk/>
            <pc:sldMk cId="3929652448" sldId="303"/>
            <ac:spMk id="2" creationId="{E60F213A-67B7-CD37-2DB1-2E04C8EFDCDC}"/>
          </ac:spMkLst>
        </pc:spChg>
        <pc:spChg chg="add mod">
          <ac:chgData name="Gomez, Lisa" userId="6baa7b50-d502-4940-960d-8a43eda0e4fd" providerId="ADAL" clId="{A9DADA42-971F-42E1-9F6D-F0B322256BE2}" dt="2023-06-05T17:40:17.590" v="12" actId="207"/>
          <ac:spMkLst>
            <pc:docMk/>
            <pc:sldMk cId="3929652448" sldId="303"/>
            <ac:spMk id="3" creationId="{57FA821B-B4FC-DD7A-F775-F000AF95794E}"/>
          </ac:spMkLst>
        </pc:spChg>
      </pc:sldChg>
      <pc:sldChg chg="modSp mod">
        <pc:chgData name="Gomez, Lisa" userId="6baa7b50-d502-4940-960d-8a43eda0e4fd" providerId="ADAL" clId="{A9DADA42-971F-42E1-9F6D-F0B322256BE2}" dt="2023-06-09T15:59:27.338" v="2943" actId="20577"/>
        <pc:sldMkLst>
          <pc:docMk/>
          <pc:sldMk cId="898332586" sldId="306"/>
        </pc:sldMkLst>
        <pc:spChg chg="mod">
          <ac:chgData name="Gomez, Lisa" userId="6baa7b50-d502-4940-960d-8a43eda0e4fd" providerId="ADAL" clId="{A9DADA42-971F-42E1-9F6D-F0B322256BE2}" dt="2023-06-09T13:13:38.165" v="160" actId="27636"/>
          <ac:spMkLst>
            <pc:docMk/>
            <pc:sldMk cId="898332586" sldId="306"/>
            <ac:spMk id="2" creationId="{E60F213A-67B7-CD37-2DB1-2E04C8EFDCDC}"/>
          </ac:spMkLst>
        </pc:spChg>
        <pc:spChg chg="mod">
          <ac:chgData name="Gomez, Lisa" userId="6baa7b50-d502-4940-960d-8a43eda0e4fd" providerId="ADAL" clId="{A9DADA42-971F-42E1-9F6D-F0B322256BE2}" dt="2023-06-09T15:59:27.338" v="2943" actId="20577"/>
          <ac:spMkLst>
            <pc:docMk/>
            <pc:sldMk cId="898332586" sldId="306"/>
            <ac:spMk id="3" creationId="{AF30627A-3E85-D368-4908-CE76DB5064F4}"/>
          </ac:spMkLst>
        </pc:spChg>
      </pc:sldChg>
      <pc:sldChg chg="modSp mod">
        <pc:chgData name="Gomez, Lisa" userId="6baa7b50-d502-4940-960d-8a43eda0e4fd" providerId="ADAL" clId="{A9DADA42-971F-42E1-9F6D-F0B322256BE2}" dt="2023-06-09T16:01:06.367" v="2948" actId="1076"/>
        <pc:sldMkLst>
          <pc:docMk/>
          <pc:sldMk cId="1576850642" sldId="309"/>
        </pc:sldMkLst>
        <pc:spChg chg="mod">
          <ac:chgData name="Gomez, Lisa" userId="6baa7b50-d502-4940-960d-8a43eda0e4fd" providerId="ADAL" clId="{A9DADA42-971F-42E1-9F6D-F0B322256BE2}" dt="2023-06-09T16:01:06.367" v="2948" actId="1076"/>
          <ac:spMkLst>
            <pc:docMk/>
            <pc:sldMk cId="1576850642" sldId="309"/>
            <ac:spMk id="2" creationId="{061202F8-36EA-6C30-1ABB-659FE3D0D152}"/>
          </ac:spMkLst>
        </pc:spChg>
        <pc:spChg chg="mod">
          <ac:chgData name="Gomez, Lisa" userId="6baa7b50-d502-4940-960d-8a43eda0e4fd" providerId="ADAL" clId="{A9DADA42-971F-42E1-9F6D-F0B322256BE2}" dt="2023-06-09T16:00:34.630" v="2945"/>
          <ac:spMkLst>
            <pc:docMk/>
            <pc:sldMk cId="1576850642" sldId="309"/>
            <ac:spMk id="3" creationId="{98F8C1DC-2A2E-344A-A924-3362595DA528}"/>
          </ac:spMkLst>
        </pc:spChg>
      </pc:sldChg>
      <pc:sldChg chg="modSp mod">
        <pc:chgData name="Gomez, Lisa" userId="6baa7b50-d502-4940-960d-8a43eda0e4fd" providerId="ADAL" clId="{A9DADA42-971F-42E1-9F6D-F0B322256BE2}" dt="2023-06-09T16:03:37.920" v="2953" actId="20577"/>
        <pc:sldMkLst>
          <pc:docMk/>
          <pc:sldMk cId="3593799353" sldId="310"/>
        </pc:sldMkLst>
        <pc:spChg chg="mod">
          <ac:chgData name="Gomez, Lisa" userId="6baa7b50-d502-4940-960d-8a43eda0e4fd" providerId="ADAL" clId="{A9DADA42-971F-42E1-9F6D-F0B322256BE2}" dt="2023-06-09T15:55:25.836" v="2927" actId="27636"/>
          <ac:spMkLst>
            <pc:docMk/>
            <pc:sldMk cId="3593799353" sldId="310"/>
            <ac:spMk id="2" creationId="{061202F8-36EA-6C30-1ABB-659FE3D0D152}"/>
          </ac:spMkLst>
        </pc:spChg>
        <pc:spChg chg="mod">
          <ac:chgData name="Gomez, Lisa" userId="6baa7b50-d502-4940-960d-8a43eda0e4fd" providerId="ADAL" clId="{A9DADA42-971F-42E1-9F6D-F0B322256BE2}" dt="2023-06-09T16:03:37.920" v="2953" actId="20577"/>
          <ac:spMkLst>
            <pc:docMk/>
            <pc:sldMk cId="3593799353" sldId="310"/>
            <ac:spMk id="3" creationId="{98F8C1DC-2A2E-344A-A924-3362595DA528}"/>
          </ac:spMkLst>
        </pc:spChg>
        <pc:picChg chg="mod">
          <ac:chgData name="Gomez, Lisa" userId="6baa7b50-d502-4940-960d-8a43eda0e4fd" providerId="ADAL" clId="{A9DADA42-971F-42E1-9F6D-F0B322256BE2}" dt="2023-06-09T15:28:45.156" v="1984" actId="14100"/>
          <ac:picMkLst>
            <pc:docMk/>
            <pc:sldMk cId="3593799353" sldId="310"/>
            <ac:picMk id="8" creationId="{1B18BFBA-8C82-13EE-2E66-01EDEA0414D3}"/>
          </ac:picMkLst>
        </pc:picChg>
      </pc:sldChg>
      <pc:sldChg chg="modSp mod">
        <pc:chgData name="Gomez, Lisa" userId="6baa7b50-d502-4940-960d-8a43eda0e4fd" providerId="ADAL" clId="{A9DADA42-971F-42E1-9F6D-F0B322256BE2}" dt="2023-06-05T17:41:16.859" v="14" actId="21"/>
        <pc:sldMkLst>
          <pc:docMk/>
          <pc:sldMk cId="2839330991" sldId="315"/>
        </pc:sldMkLst>
        <pc:spChg chg="mod">
          <ac:chgData name="Gomez, Lisa" userId="6baa7b50-d502-4940-960d-8a43eda0e4fd" providerId="ADAL" clId="{A9DADA42-971F-42E1-9F6D-F0B322256BE2}" dt="2023-06-05T17:41:16.859" v="14" actId="21"/>
          <ac:spMkLst>
            <pc:docMk/>
            <pc:sldMk cId="2839330991" sldId="315"/>
            <ac:spMk id="2" creationId="{BF5B64D9-7B61-137D-6D0C-F38084915CC8}"/>
          </ac:spMkLst>
        </pc:spChg>
      </pc:sldChg>
      <pc:sldChg chg="modSp mod modNotesTx">
        <pc:chgData name="Gomez, Lisa" userId="6baa7b50-d502-4940-960d-8a43eda0e4fd" providerId="ADAL" clId="{A9DADA42-971F-42E1-9F6D-F0B322256BE2}" dt="2023-06-09T16:05:46.210" v="2971" actId="20577"/>
        <pc:sldMkLst>
          <pc:docMk/>
          <pc:sldMk cId="152747120" sldId="316"/>
        </pc:sldMkLst>
        <pc:spChg chg="mod">
          <ac:chgData name="Gomez, Lisa" userId="6baa7b50-d502-4940-960d-8a43eda0e4fd" providerId="ADAL" clId="{A9DADA42-971F-42E1-9F6D-F0B322256BE2}" dt="2023-06-09T15:42:05.762" v="2197" actId="20577"/>
          <ac:spMkLst>
            <pc:docMk/>
            <pc:sldMk cId="152747120" sldId="316"/>
            <ac:spMk id="3" creationId="{3F0EFACF-B4FA-1728-372B-D9D9F70324E8}"/>
          </ac:spMkLst>
        </pc:spChg>
      </pc:sldChg>
      <pc:sldChg chg="addSp modSp mod">
        <pc:chgData name="Gomez, Lisa" userId="6baa7b50-d502-4940-960d-8a43eda0e4fd" providerId="ADAL" clId="{A9DADA42-971F-42E1-9F6D-F0B322256BE2}" dt="2023-06-09T15:53:20.671" v="2919" actId="207"/>
        <pc:sldMkLst>
          <pc:docMk/>
          <pc:sldMk cId="2884426381" sldId="319"/>
        </pc:sldMkLst>
        <pc:spChg chg="mod">
          <ac:chgData name="Gomez, Lisa" userId="6baa7b50-d502-4940-960d-8a43eda0e4fd" providerId="ADAL" clId="{A9DADA42-971F-42E1-9F6D-F0B322256BE2}" dt="2023-06-09T15:42:35.085" v="2199" actId="21"/>
          <ac:spMkLst>
            <pc:docMk/>
            <pc:sldMk cId="2884426381" sldId="319"/>
            <ac:spMk id="2" creationId="{2821491F-F86B-CE6F-A4E4-C47B2D7272B0}"/>
          </ac:spMkLst>
        </pc:spChg>
        <pc:spChg chg="add mod">
          <ac:chgData name="Gomez, Lisa" userId="6baa7b50-d502-4940-960d-8a43eda0e4fd" providerId="ADAL" clId="{A9DADA42-971F-42E1-9F6D-F0B322256BE2}" dt="2023-06-09T15:53:20.671" v="2919" actId="207"/>
          <ac:spMkLst>
            <pc:docMk/>
            <pc:sldMk cId="2884426381" sldId="319"/>
            <ac:spMk id="3" creationId="{933491CA-2043-7C5A-4503-B3826CF4E683}"/>
          </ac:spMkLst>
        </pc:spChg>
        <pc:picChg chg="mod">
          <ac:chgData name="Gomez, Lisa" userId="6baa7b50-d502-4940-960d-8a43eda0e4fd" providerId="ADAL" clId="{A9DADA42-971F-42E1-9F6D-F0B322256BE2}" dt="2023-06-09T15:44:18.282" v="2220" actId="1076"/>
          <ac:picMkLst>
            <pc:docMk/>
            <pc:sldMk cId="2884426381" sldId="319"/>
            <ac:picMk id="5" creationId="{A14871C8-95D8-C4CB-0CAC-B8ACA86CF254}"/>
          </ac:picMkLst>
        </pc:picChg>
      </pc:sldChg>
      <pc:sldChg chg="modSp mod">
        <pc:chgData name="Gomez, Lisa" userId="6baa7b50-d502-4940-960d-8a43eda0e4fd" providerId="ADAL" clId="{A9DADA42-971F-42E1-9F6D-F0B322256BE2}" dt="2023-06-09T15:42:47.002" v="2201" actId="1076"/>
        <pc:sldMkLst>
          <pc:docMk/>
          <pc:sldMk cId="482755620" sldId="323"/>
        </pc:sldMkLst>
        <pc:spChg chg="mod">
          <ac:chgData name="Gomez, Lisa" userId="6baa7b50-d502-4940-960d-8a43eda0e4fd" providerId="ADAL" clId="{A9DADA42-971F-42E1-9F6D-F0B322256BE2}" dt="2023-06-09T15:42:47.002" v="2201" actId="1076"/>
          <ac:spMkLst>
            <pc:docMk/>
            <pc:sldMk cId="482755620" sldId="323"/>
            <ac:spMk id="2" creationId="{E60F213A-67B7-CD37-2DB1-2E04C8EFDCDC}"/>
          </ac:spMkLst>
        </pc:spChg>
      </pc:sldChg>
      <pc:sldChg chg="addSp delSp modSp add mod">
        <pc:chgData name="Gomez, Lisa" userId="6baa7b50-d502-4940-960d-8a43eda0e4fd" providerId="ADAL" clId="{A9DADA42-971F-42E1-9F6D-F0B322256BE2}" dt="2023-06-09T15:51:41.417" v="2909" actId="20577"/>
        <pc:sldMkLst>
          <pc:docMk/>
          <pc:sldMk cId="1389284246" sldId="324"/>
        </pc:sldMkLst>
        <pc:spChg chg="add mod">
          <ac:chgData name="Gomez, Lisa" userId="6baa7b50-d502-4940-960d-8a43eda0e4fd" providerId="ADAL" clId="{A9DADA42-971F-42E1-9F6D-F0B322256BE2}" dt="2023-06-09T15:51:41.417" v="2909" actId="20577"/>
          <ac:spMkLst>
            <pc:docMk/>
            <pc:sldMk cId="1389284246" sldId="324"/>
            <ac:spMk id="4" creationId="{8E3A8C69-9B8B-A4A7-3073-209AEEFDED02}"/>
          </ac:spMkLst>
        </pc:spChg>
        <pc:graphicFrameChg chg="del">
          <ac:chgData name="Gomez, Lisa" userId="6baa7b50-d502-4940-960d-8a43eda0e4fd" providerId="ADAL" clId="{A9DADA42-971F-42E1-9F6D-F0B322256BE2}" dt="2023-06-09T15:43:19.766" v="2205" actId="478"/>
          <ac:graphicFrameMkLst>
            <pc:docMk/>
            <pc:sldMk cId="1389284246" sldId="324"/>
            <ac:graphicFrameMk id="38" creationId="{D6E6C2F7-7B12-BDA5-8427-64130CDBA313}"/>
          </ac:graphicFrameMkLst>
        </pc:graphicFrameChg>
      </pc:sldChg>
      <pc:sldChg chg="new del">
        <pc:chgData name="Gomez, Lisa" userId="6baa7b50-d502-4940-960d-8a43eda0e4fd" providerId="ADAL" clId="{A9DADA42-971F-42E1-9F6D-F0B322256BE2}" dt="2023-06-09T15:42:58.867" v="2203" actId="2696"/>
        <pc:sldMkLst>
          <pc:docMk/>
          <pc:sldMk cId="2213659788" sldId="324"/>
        </pc:sldMkLst>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7663D7-1B02-41A3-BAFB-C73EB79C35E7}" type="doc">
      <dgm:prSet loTypeId="urn:microsoft.com/office/officeart/2008/layout/LinedList" loCatId="list" qsTypeId="urn:microsoft.com/office/officeart/2005/8/quickstyle/simple5" qsCatId="simple" csTypeId="urn:microsoft.com/office/officeart/2005/8/colors/accent4_2" csCatId="accent4" phldr="1"/>
      <dgm:spPr/>
      <dgm:t>
        <a:bodyPr/>
        <a:lstStyle/>
        <a:p>
          <a:endParaRPr lang="en-US"/>
        </a:p>
      </dgm:t>
    </dgm:pt>
    <dgm:pt modelId="{3EB6FF5B-128F-4375-82B9-D76C73912554}">
      <dgm:prSet/>
      <dgm:spPr/>
      <dgm:t>
        <a:bodyPr/>
        <a:lstStyle/>
        <a:p>
          <a:r>
            <a:rPr lang="en-US" dirty="0">
              <a:latin typeface="Century Gothic"/>
            </a:rPr>
            <a:t>Lori Mullooly </a:t>
          </a:r>
          <a:br>
            <a:rPr lang="en-US" dirty="0">
              <a:latin typeface="Century Gothic"/>
            </a:rPr>
          </a:br>
          <a:r>
            <a:rPr lang="en-US" dirty="0">
              <a:latin typeface="Century Gothic"/>
            </a:rPr>
            <a:t>Events and Programming Librarian  </a:t>
          </a:r>
        </a:p>
      </dgm:t>
    </dgm:pt>
    <dgm:pt modelId="{15F863F7-A131-44AD-BF06-5F3FF0D26A98}" type="parTrans" cxnId="{2A1140EB-9DE8-4130-B921-DE5462A6A181}">
      <dgm:prSet/>
      <dgm:spPr/>
      <dgm:t>
        <a:bodyPr/>
        <a:lstStyle/>
        <a:p>
          <a:endParaRPr lang="en-US"/>
        </a:p>
      </dgm:t>
    </dgm:pt>
    <dgm:pt modelId="{0C387969-0A81-4785-98F7-88C0BB9FBC4C}" type="sibTrans" cxnId="{2A1140EB-9DE8-4130-B921-DE5462A6A181}">
      <dgm:prSet/>
      <dgm:spPr/>
      <dgm:t>
        <a:bodyPr/>
        <a:lstStyle/>
        <a:p>
          <a:endParaRPr lang="en-US"/>
        </a:p>
      </dgm:t>
    </dgm:pt>
    <dgm:pt modelId="{47B2BC71-6752-4D85-882A-D1B9A4DFA2E1}">
      <dgm:prSet/>
      <dgm:spPr/>
      <dgm:t>
        <a:bodyPr/>
        <a:lstStyle/>
        <a:p>
          <a:pPr rtl="0"/>
          <a:r>
            <a:rPr lang="en-US">
              <a:latin typeface="Century Gothic"/>
            </a:rPr>
            <a:t>Lisa Gomez</a:t>
          </a:r>
          <a:br>
            <a:rPr lang="en-US">
              <a:latin typeface="Century Gothic"/>
            </a:rPr>
          </a:br>
          <a:r>
            <a:rPr lang="en-US">
              <a:latin typeface="Century Gothic"/>
            </a:rPr>
            <a:t>Exhibition Librarian </a:t>
          </a:r>
          <a:r>
            <a:rPr lang="en-US" b="1">
              <a:latin typeface="Century Gothic"/>
            </a:rPr>
            <a:t> </a:t>
          </a:r>
          <a:endParaRPr lang="en-US">
            <a:latin typeface="Century Gothic"/>
          </a:endParaRPr>
        </a:p>
      </dgm:t>
    </dgm:pt>
    <dgm:pt modelId="{3BFE7248-1036-4A5A-BB48-2DA30D4A3CFB}" type="parTrans" cxnId="{AC4A709D-CD1E-48AD-A8A9-04E23759E0CB}">
      <dgm:prSet/>
      <dgm:spPr/>
      <dgm:t>
        <a:bodyPr/>
        <a:lstStyle/>
        <a:p>
          <a:endParaRPr lang="en-US"/>
        </a:p>
      </dgm:t>
    </dgm:pt>
    <dgm:pt modelId="{1B6D6D22-DE4C-4A56-9671-A122A6E37BFB}" type="sibTrans" cxnId="{AC4A709D-CD1E-48AD-A8A9-04E23759E0CB}">
      <dgm:prSet/>
      <dgm:spPr/>
      <dgm:t>
        <a:bodyPr/>
        <a:lstStyle/>
        <a:p>
          <a:endParaRPr lang="en-US"/>
        </a:p>
      </dgm:t>
    </dgm:pt>
    <dgm:pt modelId="{1F715F2B-C006-4F68-A22E-531994263A20}">
      <dgm:prSet/>
      <dgm:spPr/>
      <dgm:t>
        <a:bodyPr/>
        <a:lstStyle/>
        <a:p>
          <a:pPr rtl="0"/>
          <a:r>
            <a:rPr lang="en-US" dirty="0">
              <a:latin typeface="Century Gothic"/>
            </a:rPr>
            <a:t>Jennifer Chess</a:t>
          </a:r>
          <a:br>
            <a:rPr lang="en-US" dirty="0">
              <a:latin typeface="Century Gothic"/>
            </a:rPr>
          </a:br>
          <a:r>
            <a:rPr lang="en-US" dirty="0">
              <a:latin typeface="Century Gothic"/>
            </a:rPr>
            <a:t>Communications and Marketing Librarian</a:t>
          </a:r>
          <a:r>
            <a:rPr lang="en-US" b="1" dirty="0">
              <a:latin typeface="Century Gothic"/>
            </a:rPr>
            <a:t> </a:t>
          </a:r>
          <a:endParaRPr lang="en-US" dirty="0">
            <a:latin typeface="Century Gothic"/>
          </a:endParaRPr>
        </a:p>
      </dgm:t>
    </dgm:pt>
    <dgm:pt modelId="{95D83893-676E-4602-B3EE-5A555F36F3F7}" type="parTrans" cxnId="{EB303FB7-D4A0-44E9-8A9D-39F16A3F5684}">
      <dgm:prSet/>
      <dgm:spPr/>
      <dgm:t>
        <a:bodyPr/>
        <a:lstStyle/>
        <a:p>
          <a:endParaRPr lang="en-US"/>
        </a:p>
      </dgm:t>
    </dgm:pt>
    <dgm:pt modelId="{6FA6D14D-9F09-46EC-A591-894D81875E69}" type="sibTrans" cxnId="{EB303FB7-D4A0-44E9-8A9D-39F16A3F5684}">
      <dgm:prSet/>
      <dgm:spPr/>
      <dgm:t>
        <a:bodyPr/>
        <a:lstStyle/>
        <a:p>
          <a:endParaRPr lang="en-US"/>
        </a:p>
      </dgm:t>
    </dgm:pt>
    <dgm:pt modelId="{9FC2DBDF-9881-4D09-BC18-07D4488CA77F}" type="pres">
      <dgm:prSet presAssocID="{667663D7-1B02-41A3-BAFB-C73EB79C35E7}" presName="vert0" presStyleCnt="0">
        <dgm:presLayoutVars>
          <dgm:dir/>
          <dgm:animOne val="branch"/>
          <dgm:animLvl val="lvl"/>
        </dgm:presLayoutVars>
      </dgm:prSet>
      <dgm:spPr/>
    </dgm:pt>
    <dgm:pt modelId="{9D90755D-061D-46F3-8798-C53A4A526184}" type="pres">
      <dgm:prSet presAssocID="{3EB6FF5B-128F-4375-82B9-D76C73912554}" presName="thickLine" presStyleLbl="alignNode1" presStyleIdx="0" presStyleCnt="3"/>
      <dgm:spPr/>
    </dgm:pt>
    <dgm:pt modelId="{45831F20-F867-45AF-B976-2DDC62EA0D4B}" type="pres">
      <dgm:prSet presAssocID="{3EB6FF5B-128F-4375-82B9-D76C73912554}" presName="horz1" presStyleCnt="0"/>
      <dgm:spPr/>
    </dgm:pt>
    <dgm:pt modelId="{7BE935AD-3C05-4C41-980D-A464C5FA379A}" type="pres">
      <dgm:prSet presAssocID="{3EB6FF5B-128F-4375-82B9-D76C73912554}" presName="tx1" presStyleLbl="revTx" presStyleIdx="0" presStyleCnt="3"/>
      <dgm:spPr/>
    </dgm:pt>
    <dgm:pt modelId="{E0E0EFE5-E954-4341-ABC5-822A9B254FEC}" type="pres">
      <dgm:prSet presAssocID="{3EB6FF5B-128F-4375-82B9-D76C73912554}" presName="vert1" presStyleCnt="0"/>
      <dgm:spPr/>
    </dgm:pt>
    <dgm:pt modelId="{DBAB30B3-3707-490C-8BA4-47B4F75EBA15}" type="pres">
      <dgm:prSet presAssocID="{47B2BC71-6752-4D85-882A-D1B9A4DFA2E1}" presName="thickLine" presStyleLbl="alignNode1" presStyleIdx="1" presStyleCnt="3"/>
      <dgm:spPr/>
    </dgm:pt>
    <dgm:pt modelId="{ECA72A01-C1E1-4FAC-9BF9-51D682CFAED0}" type="pres">
      <dgm:prSet presAssocID="{47B2BC71-6752-4D85-882A-D1B9A4DFA2E1}" presName="horz1" presStyleCnt="0"/>
      <dgm:spPr/>
    </dgm:pt>
    <dgm:pt modelId="{E93032EB-C8F1-4280-9AD3-F5B4CC3DC305}" type="pres">
      <dgm:prSet presAssocID="{47B2BC71-6752-4D85-882A-D1B9A4DFA2E1}" presName="tx1" presStyleLbl="revTx" presStyleIdx="1" presStyleCnt="3"/>
      <dgm:spPr/>
    </dgm:pt>
    <dgm:pt modelId="{AA031380-DC67-49E6-B182-ACE63C40D418}" type="pres">
      <dgm:prSet presAssocID="{47B2BC71-6752-4D85-882A-D1B9A4DFA2E1}" presName="vert1" presStyleCnt="0"/>
      <dgm:spPr/>
    </dgm:pt>
    <dgm:pt modelId="{28DE4FF9-594B-42DD-A666-EAFF4904B494}" type="pres">
      <dgm:prSet presAssocID="{1F715F2B-C006-4F68-A22E-531994263A20}" presName="thickLine" presStyleLbl="alignNode1" presStyleIdx="2" presStyleCnt="3"/>
      <dgm:spPr/>
    </dgm:pt>
    <dgm:pt modelId="{C98BB959-844E-423C-9ACD-6D4984FEA991}" type="pres">
      <dgm:prSet presAssocID="{1F715F2B-C006-4F68-A22E-531994263A20}" presName="horz1" presStyleCnt="0"/>
      <dgm:spPr/>
    </dgm:pt>
    <dgm:pt modelId="{B47E6194-CBE9-4435-B156-305EFF913409}" type="pres">
      <dgm:prSet presAssocID="{1F715F2B-C006-4F68-A22E-531994263A20}" presName="tx1" presStyleLbl="revTx" presStyleIdx="2" presStyleCnt="3"/>
      <dgm:spPr/>
    </dgm:pt>
    <dgm:pt modelId="{9ADFD0AE-29AC-4A97-8C5E-C0A504D9B25B}" type="pres">
      <dgm:prSet presAssocID="{1F715F2B-C006-4F68-A22E-531994263A20}" presName="vert1" presStyleCnt="0"/>
      <dgm:spPr/>
    </dgm:pt>
  </dgm:ptLst>
  <dgm:cxnLst>
    <dgm:cxn modelId="{3B09B408-143D-4833-B3FB-D0938916C247}" type="presOf" srcId="{1F715F2B-C006-4F68-A22E-531994263A20}" destId="{B47E6194-CBE9-4435-B156-305EFF913409}" srcOrd="0" destOrd="0" presId="urn:microsoft.com/office/officeart/2008/layout/LinedList"/>
    <dgm:cxn modelId="{6523CF15-DB28-4A57-87F9-6012D77715A6}" type="presOf" srcId="{3EB6FF5B-128F-4375-82B9-D76C73912554}" destId="{7BE935AD-3C05-4C41-980D-A464C5FA379A}" srcOrd="0" destOrd="0" presId="urn:microsoft.com/office/officeart/2008/layout/LinedList"/>
    <dgm:cxn modelId="{AC4A709D-CD1E-48AD-A8A9-04E23759E0CB}" srcId="{667663D7-1B02-41A3-BAFB-C73EB79C35E7}" destId="{47B2BC71-6752-4D85-882A-D1B9A4DFA2E1}" srcOrd="1" destOrd="0" parTransId="{3BFE7248-1036-4A5A-BB48-2DA30D4A3CFB}" sibTransId="{1B6D6D22-DE4C-4A56-9671-A122A6E37BFB}"/>
    <dgm:cxn modelId="{EB303FB7-D4A0-44E9-8A9D-39F16A3F5684}" srcId="{667663D7-1B02-41A3-BAFB-C73EB79C35E7}" destId="{1F715F2B-C006-4F68-A22E-531994263A20}" srcOrd="2" destOrd="0" parTransId="{95D83893-676E-4602-B3EE-5A555F36F3F7}" sibTransId="{6FA6D14D-9F09-46EC-A591-894D81875E69}"/>
    <dgm:cxn modelId="{2210A5E4-D3F1-42B2-BEA7-F07BDA029B36}" type="presOf" srcId="{47B2BC71-6752-4D85-882A-D1B9A4DFA2E1}" destId="{E93032EB-C8F1-4280-9AD3-F5B4CC3DC305}" srcOrd="0" destOrd="0" presId="urn:microsoft.com/office/officeart/2008/layout/LinedList"/>
    <dgm:cxn modelId="{2A1140EB-9DE8-4130-B921-DE5462A6A181}" srcId="{667663D7-1B02-41A3-BAFB-C73EB79C35E7}" destId="{3EB6FF5B-128F-4375-82B9-D76C73912554}" srcOrd="0" destOrd="0" parTransId="{15F863F7-A131-44AD-BF06-5F3FF0D26A98}" sibTransId="{0C387969-0A81-4785-98F7-88C0BB9FBC4C}"/>
    <dgm:cxn modelId="{947376FC-48E6-4D33-82C5-E12195B7F5B2}" type="presOf" srcId="{667663D7-1B02-41A3-BAFB-C73EB79C35E7}" destId="{9FC2DBDF-9881-4D09-BC18-07D4488CA77F}" srcOrd="0" destOrd="0" presId="urn:microsoft.com/office/officeart/2008/layout/LinedList"/>
    <dgm:cxn modelId="{D8827E86-676D-4BD4-8B6E-20D2E65D4B87}" type="presParOf" srcId="{9FC2DBDF-9881-4D09-BC18-07D4488CA77F}" destId="{9D90755D-061D-46F3-8798-C53A4A526184}" srcOrd="0" destOrd="0" presId="urn:microsoft.com/office/officeart/2008/layout/LinedList"/>
    <dgm:cxn modelId="{2E7544EF-4A0F-4040-A033-C00F4AFF7173}" type="presParOf" srcId="{9FC2DBDF-9881-4D09-BC18-07D4488CA77F}" destId="{45831F20-F867-45AF-B976-2DDC62EA0D4B}" srcOrd="1" destOrd="0" presId="urn:microsoft.com/office/officeart/2008/layout/LinedList"/>
    <dgm:cxn modelId="{4E072F99-83B5-41E1-99AE-BFC09896151E}" type="presParOf" srcId="{45831F20-F867-45AF-B976-2DDC62EA0D4B}" destId="{7BE935AD-3C05-4C41-980D-A464C5FA379A}" srcOrd="0" destOrd="0" presId="urn:microsoft.com/office/officeart/2008/layout/LinedList"/>
    <dgm:cxn modelId="{549C39D3-7893-41D8-B921-17605A3534B0}" type="presParOf" srcId="{45831F20-F867-45AF-B976-2DDC62EA0D4B}" destId="{E0E0EFE5-E954-4341-ABC5-822A9B254FEC}" srcOrd="1" destOrd="0" presId="urn:microsoft.com/office/officeart/2008/layout/LinedList"/>
    <dgm:cxn modelId="{1738F984-604D-4B69-8E7F-B4A07D060EB9}" type="presParOf" srcId="{9FC2DBDF-9881-4D09-BC18-07D4488CA77F}" destId="{DBAB30B3-3707-490C-8BA4-47B4F75EBA15}" srcOrd="2" destOrd="0" presId="urn:microsoft.com/office/officeart/2008/layout/LinedList"/>
    <dgm:cxn modelId="{7A6CA9FD-D6C3-403F-AA55-B18397E528B6}" type="presParOf" srcId="{9FC2DBDF-9881-4D09-BC18-07D4488CA77F}" destId="{ECA72A01-C1E1-4FAC-9BF9-51D682CFAED0}" srcOrd="3" destOrd="0" presId="urn:microsoft.com/office/officeart/2008/layout/LinedList"/>
    <dgm:cxn modelId="{A6380E45-1A36-4724-B616-12A6DDA47E25}" type="presParOf" srcId="{ECA72A01-C1E1-4FAC-9BF9-51D682CFAED0}" destId="{E93032EB-C8F1-4280-9AD3-F5B4CC3DC305}" srcOrd="0" destOrd="0" presId="urn:microsoft.com/office/officeart/2008/layout/LinedList"/>
    <dgm:cxn modelId="{2E521B0B-BF2E-4817-B376-25451545B533}" type="presParOf" srcId="{ECA72A01-C1E1-4FAC-9BF9-51D682CFAED0}" destId="{AA031380-DC67-49E6-B182-ACE63C40D418}" srcOrd="1" destOrd="0" presId="urn:microsoft.com/office/officeart/2008/layout/LinedList"/>
    <dgm:cxn modelId="{3DAE1708-B7B1-4929-9CF0-5FBE4A40CE8D}" type="presParOf" srcId="{9FC2DBDF-9881-4D09-BC18-07D4488CA77F}" destId="{28DE4FF9-594B-42DD-A666-EAFF4904B494}" srcOrd="4" destOrd="0" presId="urn:microsoft.com/office/officeart/2008/layout/LinedList"/>
    <dgm:cxn modelId="{46BD7801-F46A-4B32-928C-3E2AF00A74D9}" type="presParOf" srcId="{9FC2DBDF-9881-4D09-BC18-07D4488CA77F}" destId="{C98BB959-844E-423C-9ACD-6D4984FEA991}" srcOrd="5" destOrd="0" presId="urn:microsoft.com/office/officeart/2008/layout/LinedList"/>
    <dgm:cxn modelId="{A580F05D-5CC1-4911-B957-413F9B0C7FF3}" type="presParOf" srcId="{C98BB959-844E-423C-9ACD-6D4984FEA991}" destId="{B47E6194-CBE9-4435-B156-305EFF913409}" srcOrd="0" destOrd="0" presId="urn:microsoft.com/office/officeart/2008/layout/LinedList"/>
    <dgm:cxn modelId="{4C49B9D8-C7DB-4988-B5A7-B5FA7A77F412}" type="presParOf" srcId="{C98BB959-844E-423C-9ACD-6D4984FEA991}" destId="{9ADFD0AE-29AC-4A97-8C5E-C0A504D9B25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57D6DB-EC41-4264-A05E-88EBC5D15103}"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9D4BFBDC-A11B-4B10-8A09-AD1BD99EE551}">
      <dgm:prSet/>
      <dgm:spPr/>
      <dgm:t>
        <a:bodyPr/>
        <a:lstStyle/>
        <a:p>
          <a:pPr>
            <a:defRPr cap="all"/>
          </a:pPr>
          <a:r>
            <a:rPr lang="en-US" b="0" dirty="0">
              <a:latin typeface="Century Gothic"/>
            </a:rPr>
            <a:t>Overview of Program </a:t>
          </a:r>
        </a:p>
      </dgm:t>
    </dgm:pt>
    <dgm:pt modelId="{08A19265-CBCE-4329-9C8C-EC45B3BE6EBC}" type="parTrans" cxnId="{4A01CF00-BB1A-474D-8670-B9632AEE09E8}">
      <dgm:prSet/>
      <dgm:spPr/>
      <dgm:t>
        <a:bodyPr/>
        <a:lstStyle/>
        <a:p>
          <a:endParaRPr lang="en-US"/>
        </a:p>
      </dgm:t>
    </dgm:pt>
    <dgm:pt modelId="{883BD12D-91A4-4CF2-8110-DE1928FFDE65}" type="sibTrans" cxnId="{4A01CF00-BB1A-474D-8670-B9632AEE09E8}">
      <dgm:prSet/>
      <dgm:spPr/>
      <dgm:t>
        <a:bodyPr/>
        <a:lstStyle/>
        <a:p>
          <a:endParaRPr lang="en-US"/>
        </a:p>
      </dgm:t>
    </dgm:pt>
    <dgm:pt modelId="{9923E335-6FCC-4EDA-8350-7F665D878051}">
      <dgm:prSet/>
      <dgm:spPr/>
      <dgm:t>
        <a:bodyPr/>
        <a:lstStyle/>
        <a:p>
          <a:pPr>
            <a:defRPr cap="all"/>
          </a:pPr>
          <a:r>
            <a:rPr lang="en-US" b="0" dirty="0">
              <a:latin typeface="Century Gothic"/>
            </a:rPr>
            <a:t>Physical &amp; Digital Exhibits </a:t>
          </a:r>
        </a:p>
      </dgm:t>
    </dgm:pt>
    <dgm:pt modelId="{F5796DC4-36B1-41EB-99FE-48D9CDF6C12A}" type="parTrans" cxnId="{4D203F6D-1A92-4F61-90C0-AFEF63473911}">
      <dgm:prSet/>
      <dgm:spPr/>
      <dgm:t>
        <a:bodyPr/>
        <a:lstStyle/>
        <a:p>
          <a:endParaRPr lang="en-US"/>
        </a:p>
      </dgm:t>
    </dgm:pt>
    <dgm:pt modelId="{F3CBF119-248C-49BB-8ABA-52F7E2D19D54}" type="sibTrans" cxnId="{4D203F6D-1A92-4F61-90C0-AFEF63473911}">
      <dgm:prSet/>
      <dgm:spPr/>
      <dgm:t>
        <a:bodyPr/>
        <a:lstStyle/>
        <a:p>
          <a:endParaRPr lang="en-US"/>
        </a:p>
      </dgm:t>
    </dgm:pt>
    <dgm:pt modelId="{5813AEA6-9A31-457F-BEDB-2A5DC7AA45B3}">
      <dgm:prSet/>
      <dgm:spPr/>
      <dgm:t>
        <a:bodyPr/>
        <a:lstStyle/>
        <a:p>
          <a:pPr>
            <a:defRPr cap="all"/>
          </a:pPr>
          <a:r>
            <a:rPr lang="en-US" b="0">
              <a:latin typeface="Century Gothic"/>
            </a:rPr>
            <a:t>Marketing</a:t>
          </a:r>
        </a:p>
      </dgm:t>
    </dgm:pt>
    <dgm:pt modelId="{846CDF26-3B19-4803-AC0E-D0EC460422C3}" type="parTrans" cxnId="{E5416680-DCC4-4A23-925A-8AF06177D468}">
      <dgm:prSet/>
      <dgm:spPr/>
      <dgm:t>
        <a:bodyPr/>
        <a:lstStyle/>
        <a:p>
          <a:endParaRPr lang="en-US"/>
        </a:p>
      </dgm:t>
    </dgm:pt>
    <dgm:pt modelId="{7DC03D7A-F13D-487F-9BB8-BD23E978F0DB}" type="sibTrans" cxnId="{E5416680-DCC4-4A23-925A-8AF06177D468}">
      <dgm:prSet/>
      <dgm:spPr/>
      <dgm:t>
        <a:bodyPr/>
        <a:lstStyle/>
        <a:p>
          <a:endParaRPr lang="en-US"/>
        </a:p>
      </dgm:t>
    </dgm:pt>
    <dgm:pt modelId="{30830841-E95C-4D8E-9BAC-1EE8ADEC1477}">
      <dgm:prSet/>
      <dgm:spPr/>
      <dgm:t>
        <a:bodyPr/>
        <a:lstStyle/>
        <a:p>
          <a:pPr>
            <a:defRPr cap="all"/>
          </a:pPr>
          <a:r>
            <a:rPr lang="en-US" b="0" dirty="0">
              <a:latin typeface="Century Gothic"/>
            </a:rPr>
            <a:t>Journey to the Archives</a:t>
          </a:r>
        </a:p>
      </dgm:t>
    </dgm:pt>
    <dgm:pt modelId="{4374E748-C31E-40B9-AD73-7DBCC8FFC2A1}" type="parTrans" cxnId="{E24CB9B6-C3B9-4463-A1EE-38F6545CDAF2}">
      <dgm:prSet/>
      <dgm:spPr/>
      <dgm:t>
        <a:bodyPr/>
        <a:lstStyle/>
        <a:p>
          <a:endParaRPr lang="en-US"/>
        </a:p>
      </dgm:t>
    </dgm:pt>
    <dgm:pt modelId="{19484E66-0103-4003-A691-B0C54F45FA37}" type="sibTrans" cxnId="{E24CB9B6-C3B9-4463-A1EE-38F6545CDAF2}">
      <dgm:prSet/>
      <dgm:spPr/>
      <dgm:t>
        <a:bodyPr/>
        <a:lstStyle/>
        <a:p>
          <a:endParaRPr lang="en-US"/>
        </a:p>
      </dgm:t>
    </dgm:pt>
    <dgm:pt modelId="{641E379E-03FB-4E13-B79B-4D49F14F1CAA}" type="pres">
      <dgm:prSet presAssocID="{8557D6DB-EC41-4264-A05E-88EBC5D15103}" presName="vert0" presStyleCnt="0">
        <dgm:presLayoutVars>
          <dgm:dir/>
          <dgm:animOne val="branch"/>
          <dgm:animLvl val="lvl"/>
        </dgm:presLayoutVars>
      </dgm:prSet>
      <dgm:spPr/>
    </dgm:pt>
    <dgm:pt modelId="{799BAC78-E723-4DC8-B6DE-005306D72801}" type="pres">
      <dgm:prSet presAssocID="{9D4BFBDC-A11B-4B10-8A09-AD1BD99EE551}" presName="thickLine" presStyleLbl="alignNode1" presStyleIdx="0" presStyleCnt="4"/>
      <dgm:spPr/>
    </dgm:pt>
    <dgm:pt modelId="{084CF857-AF4C-4F7D-A08D-F74D779B12A7}" type="pres">
      <dgm:prSet presAssocID="{9D4BFBDC-A11B-4B10-8A09-AD1BD99EE551}" presName="horz1" presStyleCnt="0"/>
      <dgm:spPr/>
    </dgm:pt>
    <dgm:pt modelId="{09002E92-F5E8-4E97-86A5-97DD29C3E0CD}" type="pres">
      <dgm:prSet presAssocID="{9D4BFBDC-A11B-4B10-8A09-AD1BD99EE551}" presName="tx1" presStyleLbl="revTx" presStyleIdx="0" presStyleCnt="4"/>
      <dgm:spPr/>
    </dgm:pt>
    <dgm:pt modelId="{C0C6343F-45CC-4CCF-B91B-B12C7A9F6F28}" type="pres">
      <dgm:prSet presAssocID="{9D4BFBDC-A11B-4B10-8A09-AD1BD99EE551}" presName="vert1" presStyleCnt="0"/>
      <dgm:spPr/>
    </dgm:pt>
    <dgm:pt modelId="{9F8B12FC-2C80-48E2-912E-B3475318F2A5}" type="pres">
      <dgm:prSet presAssocID="{9923E335-6FCC-4EDA-8350-7F665D878051}" presName="thickLine" presStyleLbl="alignNode1" presStyleIdx="1" presStyleCnt="4"/>
      <dgm:spPr/>
    </dgm:pt>
    <dgm:pt modelId="{13FB0F36-973A-4E1B-8A92-27AA43CD3B02}" type="pres">
      <dgm:prSet presAssocID="{9923E335-6FCC-4EDA-8350-7F665D878051}" presName="horz1" presStyleCnt="0"/>
      <dgm:spPr/>
    </dgm:pt>
    <dgm:pt modelId="{0F33DD6C-5E1E-49C4-ADD3-DE187FFE98D9}" type="pres">
      <dgm:prSet presAssocID="{9923E335-6FCC-4EDA-8350-7F665D878051}" presName="tx1" presStyleLbl="revTx" presStyleIdx="1" presStyleCnt="4"/>
      <dgm:spPr/>
    </dgm:pt>
    <dgm:pt modelId="{0894F45E-28E9-4303-9E24-7075F13C2610}" type="pres">
      <dgm:prSet presAssocID="{9923E335-6FCC-4EDA-8350-7F665D878051}" presName="vert1" presStyleCnt="0"/>
      <dgm:spPr/>
    </dgm:pt>
    <dgm:pt modelId="{B7F43274-195A-4250-B0A5-6814922FB40C}" type="pres">
      <dgm:prSet presAssocID="{5813AEA6-9A31-457F-BEDB-2A5DC7AA45B3}" presName="thickLine" presStyleLbl="alignNode1" presStyleIdx="2" presStyleCnt="4"/>
      <dgm:spPr/>
    </dgm:pt>
    <dgm:pt modelId="{8C361FD5-251E-42FE-BB06-92F036D38C70}" type="pres">
      <dgm:prSet presAssocID="{5813AEA6-9A31-457F-BEDB-2A5DC7AA45B3}" presName="horz1" presStyleCnt="0"/>
      <dgm:spPr/>
    </dgm:pt>
    <dgm:pt modelId="{81FBC73A-F252-457E-9D7D-9E917C08472A}" type="pres">
      <dgm:prSet presAssocID="{5813AEA6-9A31-457F-BEDB-2A5DC7AA45B3}" presName="tx1" presStyleLbl="revTx" presStyleIdx="2" presStyleCnt="4"/>
      <dgm:spPr/>
    </dgm:pt>
    <dgm:pt modelId="{5C546E37-CC7E-4B18-867F-743D3BAC896E}" type="pres">
      <dgm:prSet presAssocID="{5813AEA6-9A31-457F-BEDB-2A5DC7AA45B3}" presName="vert1" presStyleCnt="0"/>
      <dgm:spPr/>
    </dgm:pt>
    <dgm:pt modelId="{A32B8A5A-2EC2-4179-81E2-4438574C1FAF}" type="pres">
      <dgm:prSet presAssocID="{30830841-E95C-4D8E-9BAC-1EE8ADEC1477}" presName="thickLine" presStyleLbl="alignNode1" presStyleIdx="3" presStyleCnt="4"/>
      <dgm:spPr/>
    </dgm:pt>
    <dgm:pt modelId="{8A84C068-5DAF-4783-92C1-64855223A198}" type="pres">
      <dgm:prSet presAssocID="{30830841-E95C-4D8E-9BAC-1EE8ADEC1477}" presName="horz1" presStyleCnt="0"/>
      <dgm:spPr/>
    </dgm:pt>
    <dgm:pt modelId="{C8D52AD6-62B5-434F-864A-68C1EAF37190}" type="pres">
      <dgm:prSet presAssocID="{30830841-E95C-4D8E-9BAC-1EE8ADEC1477}" presName="tx1" presStyleLbl="revTx" presStyleIdx="3" presStyleCnt="4"/>
      <dgm:spPr/>
    </dgm:pt>
    <dgm:pt modelId="{A00BE032-2DF5-4F09-A8C7-6686FC9F5A7D}" type="pres">
      <dgm:prSet presAssocID="{30830841-E95C-4D8E-9BAC-1EE8ADEC1477}" presName="vert1" presStyleCnt="0"/>
      <dgm:spPr/>
    </dgm:pt>
  </dgm:ptLst>
  <dgm:cxnLst>
    <dgm:cxn modelId="{4A01CF00-BB1A-474D-8670-B9632AEE09E8}" srcId="{8557D6DB-EC41-4264-A05E-88EBC5D15103}" destId="{9D4BFBDC-A11B-4B10-8A09-AD1BD99EE551}" srcOrd="0" destOrd="0" parTransId="{08A19265-CBCE-4329-9C8C-EC45B3BE6EBC}" sibTransId="{883BD12D-91A4-4CF2-8110-DE1928FFDE65}"/>
    <dgm:cxn modelId="{CED82B1A-2059-463D-A8FC-5B7FED826ADC}" type="presOf" srcId="{30830841-E95C-4D8E-9BAC-1EE8ADEC1477}" destId="{C8D52AD6-62B5-434F-864A-68C1EAF37190}" srcOrd="0" destOrd="0" presId="urn:microsoft.com/office/officeart/2008/layout/LinedList"/>
    <dgm:cxn modelId="{4D203F6D-1A92-4F61-90C0-AFEF63473911}" srcId="{8557D6DB-EC41-4264-A05E-88EBC5D15103}" destId="{9923E335-6FCC-4EDA-8350-7F665D878051}" srcOrd="1" destOrd="0" parTransId="{F5796DC4-36B1-41EB-99FE-48D9CDF6C12A}" sibTransId="{F3CBF119-248C-49BB-8ABA-52F7E2D19D54}"/>
    <dgm:cxn modelId="{C095AD59-2AC4-442D-9598-38FA01933E7F}" type="presOf" srcId="{9923E335-6FCC-4EDA-8350-7F665D878051}" destId="{0F33DD6C-5E1E-49C4-ADD3-DE187FFE98D9}" srcOrd="0" destOrd="0" presId="urn:microsoft.com/office/officeart/2008/layout/LinedList"/>
    <dgm:cxn modelId="{E5416680-DCC4-4A23-925A-8AF06177D468}" srcId="{8557D6DB-EC41-4264-A05E-88EBC5D15103}" destId="{5813AEA6-9A31-457F-BEDB-2A5DC7AA45B3}" srcOrd="2" destOrd="0" parTransId="{846CDF26-3B19-4803-AC0E-D0EC460422C3}" sibTransId="{7DC03D7A-F13D-487F-9BB8-BD23E978F0DB}"/>
    <dgm:cxn modelId="{BC38348C-6E6A-4743-BD6C-69AA896AAE95}" type="presOf" srcId="{9D4BFBDC-A11B-4B10-8A09-AD1BD99EE551}" destId="{09002E92-F5E8-4E97-86A5-97DD29C3E0CD}" srcOrd="0" destOrd="0" presId="urn:microsoft.com/office/officeart/2008/layout/LinedList"/>
    <dgm:cxn modelId="{D65236A8-CB30-4AB0-A267-3E2FBB235B4E}" type="presOf" srcId="{5813AEA6-9A31-457F-BEDB-2A5DC7AA45B3}" destId="{81FBC73A-F252-457E-9D7D-9E917C08472A}" srcOrd="0" destOrd="0" presId="urn:microsoft.com/office/officeart/2008/layout/LinedList"/>
    <dgm:cxn modelId="{E24CB9B6-C3B9-4463-A1EE-38F6545CDAF2}" srcId="{8557D6DB-EC41-4264-A05E-88EBC5D15103}" destId="{30830841-E95C-4D8E-9BAC-1EE8ADEC1477}" srcOrd="3" destOrd="0" parTransId="{4374E748-C31E-40B9-AD73-7DBCC8FFC2A1}" sibTransId="{19484E66-0103-4003-A691-B0C54F45FA37}"/>
    <dgm:cxn modelId="{D962DBF9-3AE3-48C8-A978-A4B9E20D2601}" type="presOf" srcId="{8557D6DB-EC41-4264-A05E-88EBC5D15103}" destId="{641E379E-03FB-4E13-B79B-4D49F14F1CAA}" srcOrd="0" destOrd="0" presId="urn:microsoft.com/office/officeart/2008/layout/LinedList"/>
    <dgm:cxn modelId="{74385228-4B28-48B0-BE61-A37437C7426E}" type="presParOf" srcId="{641E379E-03FB-4E13-B79B-4D49F14F1CAA}" destId="{799BAC78-E723-4DC8-B6DE-005306D72801}" srcOrd="0" destOrd="0" presId="urn:microsoft.com/office/officeart/2008/layout/LinedList"/>
    <dgm:cxn modelId="{532D76EF-BD6C-43AB-A48F-F76BFAFA0735}" type="presParOf" srcId="{641E379E-03FB-4E13-B79B-4D49F14F1CAA}" destId="{084CF857-AF4C-4F7D-A08D-F74D779B12A7}" srcOrd="1" destOrd="0" presId="urn:microsoft.com/office/officeart/2008/layout/LinedList"/>
    <dgm:cxn modelId="{9F9C8ACB-0694-47D9-9EF8-13999D9A5F23}" type="presParOf" srcId="{084CF857-AF4C-4F7D-A08D-F74D779B12A7}" destId="{09002E92-F5E8-4E97-86A5-97DD29C3E0CD}" srcOrd="0" destOrd="0" presId="urn:microsoft.com/office/officeart/2008/layout/LinedList"/>
    <dgm:cxn modelId="{B10A75F4-94E0-401F-B730-6A507F52D3BE}" type="presParOf" srcId="{084CF857-AF4C-4F7D-A08D-F74D779B12A7}" destId="{C0C6343F-45CC-4CCF-B91B-B12C7A9F6F28}" srcOrd="1" destOrd="0" presId="urn:microsoft.com/office/officeart/2008/layout/LinedList"/>
    <dgm:cxn modelId="{C05B0704-475F-440D-8C71-3484A777A936}" type="presParOf" srcId="{641E379E-03FB-4E13-B79B-4D49F14F1CAA}" destId="{9F8B12FC-2C80-48E2-912E-B3475318F2A5}" srcOrd="2" destOrd="0" presId="urn:microsoft.com/office/officeart/2008/layout/LinedList"/>
    <dgm:cxn modelId="{951B39C9-D2BD-4922-B16D-DDDF782ACC00}" type="presParOf" srcId="{641E379E-03FB-4E13-B79B-4D49F14F1CAA}" destId="{13FB0F36-973A-4E1B-8A92-27AA43CD3B02}" srcOrd="3" destOrd="0" presId="urn:microsoft.com/office/officeart/2008/layout/LinedList"/>
    <dgm:cxn modelId="{79CAF691-D3C8-4467-8BB3-C72633009E23}" type="presParOf" srcId="{13FB0F36-973A-4E1B-8A92-27AA43CD3B02}" destId="{0F33DD6C-5E1E-49C4-ADD3-DE187FFE98D9}" srcOrd="0" destOrd="0" presId="urn:microsoft.com/office/officeart/2008/layout/LinedList"/>
    <dgm:cxn modelId="{EBEDE9F0-77C1-404C-918A-4CEB9A052B41}" type="presParOf" srcId="{13FB0F36-973A-4E1B-8A92-27AA43CD3B02}" destId="{0894F45E-28E9-4303-9E24-7075F13C2610}" srcOrd="1" destOrd="0" presId="urn:microsoft.com/office/officeart/2008/layout/LinedList"/>
    <dgm:cxn modelId="{94EEAF95-DD41-44D6-9718-5D08AE1A4C12}" type="presParOf" srcId="{641E379E-03FB-4E13-B79B-4D49F14F1CAA}" destId="{B7F43274-195A-4250-B0A5-6814922FB40C}" srcOrd="4" destOrd="0" presId="urn:microsoft.com/office/officeart/2008/layout/LinedList"/>
    <dgm:cxn modelId="{90D82CF9-3FCD-4921-80D9-59F27F336A94}" type="presParOf" srcId="{641E379E-03FB-4E13-B79B-4D49F14F1CAA}" destId="{8C361FD5-251E-42FE-BB06-92F036D38C70}" srcOrd="5" destOrd="0" presId="urn:microsoft.com/office/officeart/2008/layout/LinedList"/>
    <dgm:cxn modelId="{2D77C105-20D3-47BA-9E67-D251F6955856}" type="presParOf" srcId="{8C361FD5-251E-42FE-BB06-92F036D38C70}" destId="{81FBC73A-F252-457E-9D7D-9E917C08472A}" srcOrd="0" destOrd="0" presId="urn:microsoft.com/office/officeart/2008/layout/LinedList"/>
    <dgm:cxn modelId="{349D9D1B-AA0A-4F9D-BBF2-DFB6DFA44BD6}" type="presParOf" srcId="{8C361FD5-251E-42FE-BB06-92F036D38C70}" destId="{5C546E37-CC7E-4B18-867F-743D3BAC896E}" srcOrd="1" destOrd="0" presId="urn:microsoft.com/office/officeart/2008/layout/LinedList"/>
    <dgm:cxn modelId="{03D90C87-7508-40BA-B1DA-1915BDDEF8F8}" type="presParOf" srcId="{641E379E-03FB-4E13-B79B-4D49F14F1CAA}" destId="{A32B8A5A-2EC2-4179-81E2-4438574C1FAF}" srcOrd="6" destOrd="0" presId="urn:microsoft.com/office/officeart/2008/layout/LinedList"/>
    <dgm:cxn modelId="{63C1A1F6-4521-4D0B-85A9-59AEA9DE1D2F}" type="presParOf" srcId="{641E379E-03FB-4E13-B79B-4D49F14F1CAA}" destId="{8A84C068-5DAF-4783-92C1-64855223A198}" srcOrd="7" destOrd="0" presId="urn:microsoft.com/office/officeart/2008/layout/LinedList"/>
    <dgm:cxn modelId="{52DBDF5A-53BE-4333-9625-5E5C4066C2F5}" type="presParOf" srcId="{8A84C068-5DAF-4783-92C1-64855223A198}" destId="{C8D52AD6-62B5-434F-864A-68C1EAF37190}" srcOrd="0" destOrd="0" presId="urn:microsoft.com/office/officeart/2008/layout/LinedList"/>
    <dgm:cxn modelId="{492F6422-236B-4E3C-B4FF-D6F08D6C596A}" type="presParOf" srcId="{8A84C068-5DAF-4783-92C1-64855223A198}" destId="{A00BE032-2DF5-4F09-A8C7-6686FC9F5A7D}"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476DE1-43C9-47B2-9515-49F5CD6C08FC}"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A2A8DF40-69C0-4B57-8D8D-2E2289797C57}">
      <dgm:prSet/>
      <dgm:spPr/>
      <dgm:t>
        <a:bodyPr/>
        <a:lstStyle/>
        <a:p>
          <a:pPr>
            <a:lnSpc>
              <a:spcPct val="100000"/>
            </a:lnSpc>
          </a:pPr>
          <a:r>
            <a:rPr lang="en-US" dirty="0">
              <a:latin typeface="Century Gothic"/>
            </a:rPr>
            <a:t>Leverage Relationships</a:t>
          </a:r>
        </a:p>
      </dgm:t>
    </dgm:pt>
    <dgm:pt modelId="{2BBFA0F1-BE4E-4B68-9454-20E06C316D80}" type="parTrans" cxnId="{7679D1F3-DE7D-407D-9425-50FEE284065B}">
      <dgm:prSet/>
      <dgm:spPr/>
      <dgm:t>
        <a:bodyPr/>
        <a:lstStyle/>
        <a:p>
          <a:endParaRPr lang="en-US"/>
        </a:p>
      </dgm:t>
    </dgm:pt>
    <dgm:pt modelId="{19C2BFA8-81A7-479A-A636-B342E5581F01}" type="sibTrans" cxnId="{7679D1F3-DE7D-407D-9425-50FEE284065B}">
      <dgm:prSet/>
      <dgm:spPr/>
      <dgm:t>
        <a:bodyPr/>
        <a:lstStyle/>
        <a:p>
          <a:endParaRPr lang="en-US"/>
        </a:p>
      </dgm:t>
    </dgm:pt>
    <dgm:pt modelId="{9F693704-DD97-4F81-AF77-9864DC6B7156}">
      <dgm:prSet/>
      <dgm:spPr/>
      <dgm:t>
        <a:bodyPr/>
        <a:lstStyle/>
        <a:p>
          <a:pPr>
            <a:lnSpc>
              <a:spcPct val="100000"/>
            </a:lnSpc>
          </a:pPr>
          <a:r>
            <a:rPr lang="en-US">
              <a:latin typeface="Century Gothic"/>
            </a:rPr>
            <a:t>Organizational Buy In</a:t>
          </a:r>
        </a:p>
      </dgm:t>
    </dgm:pt>
    <dgm:pt modelId="{BF9998B6-98C2-4837-A3B5-54C6EC907C89}" type="parTrans" cxnId="{4F65BF67-9A76-47DF-91B5-E83EE8CD0D97}">
      <dgm:prSet/>
      <dgm:spPr/>
      <dgm:t>
        <a:bodyPr/>
        <a:lstStyle/>
        <a:p>
          <a:endParaRPr lang="en-US"/>
        </a:p>
      </dgm:t>
    </dgm:pt>
    <dgm:pt modelId="{9CBC7936-FCC4-4800-A71C-1AB391D32BD7}" type="sibTrans" cxnId="{4F65BF67-9A76-47DF-91B5-E83EE8CD0D97}">
      <dgm:prSet/>
      <dgm:spPr/>
      <dgm:t>
        <a:bodyPr/>
        <a:lstStyle/>
        <a:p>
          <a:endParaRPr lang="en-US"/>
        </a:p>
      </dgm:t>
    </dgm:pt>
    <dgm:pt modelId="{963A6FE9-677C-49BD-A202-EA9129C2EB6B}" type="pres">
      <dgm:prSet presAssocID="{85476DE1-43C9-47B2-9515-49F5CD6C08FC}" presName="root" presStyleCnt="0">
        <dgm:presLayoutVars>
          <dgm:dir/>
          <dgm:resizeHandles val="exact"/>
        </dgm:presLayoutVars>
      </dgm:prSet>
      <dgm:spPr/>
    </dgm:pt>
    <dgm:pt modelId="{3F1D7FDE-A5A4-42B5-877A-DF116F794B8F}" type="pres">
      <dgm:prSet presAssocID="{A2A8DF40-69C0-4B57-8D8D-2E2289797C57}" presName="compNode" presStyleCnt="0"/>
      <dgm:spPr/>
    </dgm:pt>
    <dgm:pt modelId="{A8D29107-DFA7-414A-94CE-5230D26C69DF}" type="pres">
      <dgm:prSet presAssocID="{A2A8DF40-69C0-4B57-8D8D-2E2289797C5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andshake"/>
        </a:ext>
      </dgm:extLst>
    </dgm:pt>
    <dgm:pt modelId="{A598AF86-E99B-4EE4-99D3-E8D6B9E33B16}" type="pres">
      <dgm:prSet presAssocID="{A2A8DF40-69C0-4B57-8D8D-2E2289797C57}" presName="spaceRect" presStyleCnt="0"/>
      <dgm:spPr/>
    </dgm:pt>
    <dgm:pt modelId="{8A0DBD37-2FCD-4C12-B652-A25952FCB894}" type="pres">
      <dgm:prSet presAssocID="{A2A8DF40-69C0-4B57-8D8D-2E2289797C57}" presName="textRect" presStyleLbl="revTx" presStyleIdx="0" presStyleCnt="2">
        <dgm:presLayoutVars>
          <dgm:chMax val="1"/>
          <dgm:chPref val="1"/>
        </dgm:presLayoutVars>
      </dgm:prSet>
      <dgm:spPr/>
    </dgm:pt>
    <dgm:pt modelId="{25D72AD3-F1AD-447E-9644-5287939AE457}" type="pres">
      <dgm:prSet presAssocID="{19C2BFA8-81A7-479A-A636-B342E5581F01}" presName="sibTrans" presStyleCnt="0"/>
      <dgm:spPr/>
    </dgm:pt>
    <dgm:pt modelId="{AAB542B9-FD51-49ED-B3C1-81C07BB95CD2}" type="pres">
      <dgm:prSet presAssocID="{9F693704-DD97-4F81-AF77-9864DC6B7156}" presName="compNode" presStyleCnt="0"/>
      <dgm:spPr/>
    </dgm:pt>
    <dgm:pt modelId="{1A02B363-0F2B-4630-A42A-39579C541459}" type="pres">
      <dgm:prSet presAssocID="{9F693704-DD97-4F81-AF77-9864DC6B7156}" presName="iconRect" presStyleLbl="node1" presStyleIdx="1" presStyleCnt="2"/>
      <dgm:spPr>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Users with solid fill"/>
        </a:ext>
      </dgm:extLst>
    </dgm:pt>
    <dgm:pt modelId="{11625B77-F7BE-46DA-9194-B643D88BCDC8}" type="pres">
      <dgm:prSet presAssocID="{9F693704-DD97-4F81-AF77-9864DC6B7156}" presName="spaceRect" presStyleCnt="0"/>
      <dgm:spPr/>
    </dgm:pt>
    <dgm:pt modelId="{3CDA9021-4323-4821-8787-F3C81015D130}" type="pres">
      <dgm:prSet presAssocID="{9F693704-DD97-4F81-AF77-9864DC6B7156}" presName="textRect" presStyleLbl="revTx" presStyleIdx="1" presStyleCnt="2">
        <dgm:presLayoutVars>
          <dgm:chMax val="1"/>
          <dgm:chPref val="1"/>
        </dgm:presLayoutVars>
      </dgm:prSet>
      <dgm:spPr/>
    </dgm:pt>
  </dgm:ptLst>
  <dgm:cxnLst>
    <dgm:cxn modelId="{4F65BF67-9A76-47DF-91B5-E83EE8CD0D97}" srcId="{85476DE1-43C9-47B2-9515-49F5CD6C08FC}" destId="{9F693704-DD97-4F81-AF77-9864DC6B7156}" srcOrd="1" destOrd="0" parTransId="{BF9998B6-98C2-4837-A3B5-54C6EC907C89}" sibTransId="{9CBC7936-FCC4-4800-A71C-1AB391D32BD7}"/>
    <dgm:cxn modelId="{3410A1AF-9D13-4436-922D-42DCC3D7D07B}" type="presOf" srcId="{85476DE1-43C9-47B2-9515-49F5CD6C08FC}" destId="{963A6FE9-677C-49BD-A202-EA9129C2EB6B}" srcOrd="0" destOrd="0" presId="urn:microsoft.com/office/officeart/2018/2/layout/IconLabelList"/>
    <dgm:cxn modelId="{4F0A23D0-4810-4760-B51F-6E7A76A3B9FC}" type="presOf" srcId="{A2A8DF40-69C0-4B57-8D8D-2E2289797C57}" destId="{8A0DBD37-2FCD-4C12-B652-A25952FCB894}" srcOrd="0" destOrd="0" presId="urn:microsoft.com/office/officeart/2018/2/layout/IconLabelList"/>
    <dgm:cxn modelId="{AA1ECEE0-C233-4A44-BB83-38B844E0B6FA}" type="presOf" srcId="{9F693704-DD97-4F81-AF77-9864DC6B7156}" destId="{3CDA9021-4323-4821-8787-F3C81015D130}" srcOrd="0" destOrd="0" presId="urn:microsoft.com/office/officeart/2018/2/layout/IconLabelList"/>
    <dgm:cxn modelId="{7679D1F3-DE7D-407D-9425-50FEE284065B}" srcId="{85476DE1-43C9-47B2-9515-49F5CD6C08FC}" destId="{A2A8DF40-69C0-4B57-8D8D-2E2289797C57}" srcOrd="0" destOrd="0" parTransId="{2BBFA0F1-BE4E-4B68-9454-20E06C316D80}" sibTransId="{19C2BFA8-81A7-479A-A636-B342E5581F01}"/>
    <dgm:cxn modelId="{C73EC17C-5709-4795-9470-67431ADF72F8}" type="presParOf" srcId="{963A6FE9-677C-49BD-A202-EA9129C2EB6B}" destId="{3F1D7FDE-A5A4-42B5-877A-DF116F794B8F}" srcOrd="0" destOrd="0" presId="urn:microsoft.com/office/officeart/2018/2/layout/IconLabelList"/>
    <dgm:cxn modelId="{C290FD0E-1870-402F-B692-EF8D965C295E}" type="presParOf" srcId="{3F1D7FDE-A5A4-42B5-877A-DF116F794B8F}" destId="{A8D29107-DFA7-414A-94CE-5230D26C69DF}" srcOrd="0" destOrd="0" presId="urn:microsoft.com/office/officeart/2018/2/layout/IconLabelList"/>
    <dgm:cxn modelId="{BB2275A1-B9D4-4184-B5DC-9477430A17E5}" type="presParOf" srcId="{3F1D7FDE-A5A4-42B5-877A-DF116F794B8F}" destId="{A598AF86-E99B-4EE4-99D3-E8D6B9E33B16}" srcOrd="1" destOrd="0" presId="urn:microsoft.com/office/officeart/2018/2/layout/IconLabelList"/>
    <dgm:cxn modelId="{364F669B-0A62-490F-96D6-C03091ADBED4}" type="presParOf" srcId="{3F1D7FDE-A5A4-42B5-877A-DF116F794B8F}" destId="{8A0DBD37-2FCD-4C12-B652-A25952FCB894}" srcOrd="2" destOrd="0" presId="urn:microsoft.com/office/officeart/2018/2/layout/IconLabelList"/>
    <dgm:cxn modelId="{04CE35BE-BABB-4C2E-BE21-C0BE076B527C}" type="presParOf" srcId="{963A6FE9-677C-49BD-A202-EA9129C2EB6B}" destId="{25D72AD3-F1AD-447E-9644-5287939AE457}" srcOrd="1" destOrd="0" presId="urn:microsoft.com/office/officeart/2018/2/layout/IconLabelList"/>
    <dgm:cxn modelId="{129D5F26-4F0F-4928-B3AB-6B3DA87F0977}" type="presParOf" srcId="{963A6FE9-677C-49BD-A202-EA9129C2EB6B}" destId="{AAB542B9-FD51-49ED-B3C1-81C07BB95CD2}" srcOrd="2" destOrd="0" presId="urn:microsoft.com/office/officeart/2018/2/layout/IconLabelList"/>
    <dgm:cxn modelId="{A5A6D0EC-7911-4AEA-9707-A910CC71CFA5}" type="presParOf" srcId="{AAB542B9-FD51-49ED-B3C1-81C07BB95CD2}" destId="{1A02B363-0F2B-4630-A42A-39579C541459}" srcOrd="0" destOrd="0" presId="urn:microsoft.com/office/officeart/2018/2/layout/IconLabelList"/>
    <dgm:cxn modelId="{83906885-1C53-412F-91D8-678D92D5625D}" type="presParOf" srcId="{AAB542B9-FD51-49ED-B3C1-81C07BB95CD2}" destId="{11625B77-F7BE-46DA-9194-B643D88BCDC8}" srcOrd="1" destOrd="0" presId="urn:microsoft.com/office/officeart/2018/2/layout/IconLabelList"/>
    <dgm:cxn modelId="{0A141D6A-EFEA-4622-8EF9-3F406F643C39}" type="presParOf" srcId="{AAB542B9-FD51-49ED-B3C1-81C07BB95CD2}" destId="{3CDA9021-4323-4821-8787-F3C81015D130}" srcOrd="2" destOrd="0" presId="urn:microsoft.com/office/officeart/2018/2/layout/Icon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4D526A6-6AC2-43BF-BD24-93205BC4702D}" type="doc">
      <dgm:prSet loTypeId="urn:microsoft.com/office/officeart/2005/8/layout/default" loCatId="list" qsTypeId="urn:microsoft.com/office/officeart/2005/8/quickstyle/3d1" qsCatId="3D" csTypeId="urn:microsoft.com/office/officeart/2005/8/colors/colorful5" csCatId="colorful" phldr="1"/>
      <dgm:spPr/>
      <dgm:t>
        <a:bodyPr/>
        <a:lstStyle/>
        <a:p>
          <a:endParaRPr lang="en-US"/>
        </a:p>
      </dgm:t>
    </dgm:pt>
    <dgm:pt modelId="{52D583BD-67E7-47F4-8405-828612E05EC9}">
      <dgm:prSet/>
      <dgm:spPr/>
      <dgm:t>
        <a:bodyPr/>
        <a:lstStyle/>
        <a:p>
          <a:pPr rtl="0"/>
          <a:r>
            <a:rPr lang="en-US" b="1"/>
            <a:t>Participation rate: Your mileage may vary</a:t>
          </a:r>
          <a:r>
            <a:rPr lang="en-US" b="1">
              <a:latin typeface="Calibri Light" panose="020F0302020204030204"/>
            </a:rPr>
            <a:t> </a:t>
          </a:r>
          <a:endParaRPr lang="en-US" b="1"/>
        </a:p>
      </dgm:t>
    </dgm:pt>
    <dgm:pt modelId="{B84D9686-487C-4FA9-8A37-843554DE7FE2}" type="parTrans" cxnId="{1F2825C9-1B81-47A7-9F55-6A74A6B541AC}">
      <dgm:prSet/>
      <dgm:spPr/>
      <dgm:t>
        <a:bodyPr/>
        <a:lstStyle/>
        <a:p>
          <a:endParaRPr lang="en-US"/>
        </a:p>
      </dgm:t>
    </dgm:pt>
    <dgm:pt modelId="{FDA37EB8-DEC6-42A8-B187-CE9E99AE4962}" type="sibTrans" cxnId="{1F2825C9-1B81-47A7-9F55-6A74A6B541AC}">
      <dgm:prSet/>
      <dgm:spPr/>
      <dgm:t>
        <a:bodyPr/>
        <a:lstStyle/>
        <a:p>
          <a:endParaRPr lang="en-US"/>
        </a:p>
      </dgm:t>
    </dgm:pt>
    <dgm:pt modelId="{5C320C96-CBD1-4001-A1E1-5637C7E20FA8}">
      <dgm:prSet/>
      <dgm:spPr/>
      <dgm:t>
        <a:bodyPr/>
        <a:lstStyle/>
        <a:p>
          <a:pPr rtl="0"/>
          <a:r>
            <a:rPr lang="en-US" b="1"/>
            <a:t>Go with a theme</a:t>
          </a:r>
          <a:r>
            <a:rPr lang="en-US" b="1">
              <a:latin typeface="Calibri Light" panose="020F0302020204030204"/>
            </a:rPr>
            <a:t> </a:t>
          </a:r>
          <a:endParaRPr lang="en-US" b="1"/>
        </a:p>
      </dgm:t>
    </dgm:pt>
    <dgm:pt modelId="{79AE63D9-7D34-46E2-9545-BD376332275A}" type="parTrans" cxnId="{160C3A88-AFBA-44EE-A153-573346AF5F2D}">
      <dgm:prSet/>
      <dgm:spPr/>
      <dgm:t>
        <a:bodyPr/>
        <a:lstStyle/>
        <a:p>
          <a:endParaRPr lang="en-US"/>
        </a:p>
      </dgm:t>
    </dgm:pt>
    <dgm:pt modelId="{CB32B5BC-1AB7-48CD-B1A8-C108D965FAA9}" type="sibTrans" cxnId="{160C3A88-AFBA-44EE-A153-573346AF5F2D}">
      <dgm:prSet/>
      <dgm:spPr/>
      <dgm:t>
        <a:bodyPr/>
        <a:lstStyle/>
        <a:p>
          <a:endParaRPr lang="en-US"/>
        </a:p>
      </dgm:t>
    </dgm:pt>
    <dgm:pt modelId="{A846060A-D745-464B-BC70-9971B8C4ADA6}">
      <dgm:prSet/>
      <dgm:spPr/>
      <dgm:t>
        <a:bodyPr/>
        <a:lstStyle/>
        <a:p>
          <a:r>
            <a:rPr lang="en-US" b="1"/>
            <a:t>Timing matters</a:t>
          </a:r>
        </a:p>
      </dgm:t>
    </dgm:pt>
    <dgm:pt modelId="{A1DA44B3-2399-4E84-9511-A452A6E0BDBE}" type="parTrans" cxnId="{2317E1E7-43F5-44BE-AE20-345375B25FE2}">
      <dgm:prSet/>
      <dgm:spPr/>
      <dgm:t>
        <a:bodyPr/>
        <a:lstStyle/>
        <a:p>
          <a:endParaRPr lang="en-US"/>
        </a:p>
      </dgm:t>
    </dgm:pt>
    <dgm:pt modelId="{B5595F12-58B1-4464-A9FB-0427F60E29EF}" type="sibTrans" cxnId="{2317E1E7-43F5-44BE-AE20-345375B25FE2}">
      <dgm:prSet/>
      <dgm:spPr/>
      <dgm:t>
        <a:bodyPr/>
        <a:lstStyle/>
        <a:p>
          <a:endParaRPr lang="en-US"/>
        </a:p>
      </dgm:t>
    </dgm:pt>
    <dgm:pt modelId="{34425420-9EA9-46EC-BFB8-56B372531BBD}">
      <dgm:prSet phldr="0"/>
      <dgm:spPr/>
      <dgm:t>
        <a:bodyPr/>
        <a:lstStyle/>
        <a:p>
          <a:r>
            <a:rPr lang="en-US" b="1">
              <a:latin typeface="Calibri"/>
              <a:cs typeface="Calibri"/>
            </a:rPr>
            <a:t>Collect good data</a:t>
          </a:r>
        </a:p>
      </dgm:t>
    </dgm:pt>
    <dgm:pt modelId="{0644B62A-3049-440B-AAAC-320E9004429B}" type="parTrans" cxnId="{74CD5ADF-E74C-4372-9CAF-8FB249F0D24E}">
      <dgm:prSet/>
      <dgm:spPr/>
    </dgm:pt>
    <dgm:pt modelId="{D15EE6B1-C0B8-4738-97C3-E392070A2D45}" type="sibTrans" cxnId="{74CD5ADF-E74C-4372-9CAF-8FB249F0D24E}">
      <dgm:prSet/>
      <dgm:spPr/>
      <dgm:t>
        <a:bodyPr/>
        <a:lstStyle/>
        <a:p>
          <a:endParaRPr lang="en-US"/>
        </a:p>
      </dgm:t>
    </dgm:pt>
    <dgm:pt modelId="{41631FB1-6131-4A8E-8131-868EF342B49A}">
      <dgm:prSet phldr="0"/>
      <dgm:spPr/>
      <dgm:t>
        <a:bodyPr/>
        <a:lstStyle/>
        <a:p>
          <a:pPr rtl="0"/>
          <a:r>
            <a:rPr lang="en-US" b="1">
              <a:latin typeface="Calibri"/>
              <a:cs typeface="Calibri"/>
            </a:rPr>
            <a:t>Don't be afraid to try something new and don't let perfectionism weigh you down</a:t>
          </a:r>
        </a:p>
      </dgm:t>
    </dgm:pt>
    <dgm:pt modelId="{5863E919-4D2B-46A8-8065-433918A8EE81}" type="parTrans" cxnId="{BF07C7CC-186F-4848-8ADB-3AA723492CF5}">
      <dgm:prSet/>
      <dgm:spPr/>
    </dgm:pt>
    <dgm:pt modelId="{FF6F4B03-1C6D-4EFA-94D4-101F55F6F78C}" type="sibTrans" cxnId="{BF07C7CC-186F-4848-8ADB-3AA723492CF5}">
      <dgm:prSet/>
      <dgm:spPr/>
      <dgm:t>
        <a:bodyPr/>
        <a:lstStyle/>
        <a:p>
          <a:endParaRPr lang="en-US"/>
        </a:p>
      </dgm:t>
    </dgm:pt>
    <dgm:pt modelId="{8FDA06FF-9487-4A72-B6AB-C8AC172A4798}">
      <dgm:prSet phldr="0"/>
      <dgm:spPr/>
      <dgm:t>
        <a:bodyPr/>
        <a:lstStyle/>
        <a:p>
          <a:r>
            <a:rPr lang="en-US" b="1">
              <a:latin typeface="Calibri"/>
              <a:cs typeface="Calibri"/>
            </a:rPr>
            <a:t>Again…PLAN EARLY!</a:t>
          </a:r>
          <a:endParaRPr lang="en-US" b="1"/>
        </a:p>
      </dgm:t>
    </dgm:pt>
    <dgm:pt modelId="{1E829B91-9DAF-451C-806E-5B8D22C84297}" type="parTrans" cxnId="{553BBA57-ADBC-4F05-AC13-FE4639D93CE7}">
      <dgm:prSet/>
      <dgm:spPr/>
    </dgm:pt>
    <dgm:pt modelId="{20CBA62B-A40C-4516-B035-1C9B05C2245C}" type="sibTrans" cxnId="{553BBA57-ADBC-4F05-AC13-FE4639D93CE7}">
      <dgm:prSet/>
      <dgm:spPr/>
      <dgm:t>
        <a:bodyPr/>
        <a:lstStyle/>
        <a:p>
          <a:endParaRPr lang="en-US"/>
        </a:p>
      </dgm:t>
    </dgm:pt>
    <dgm:pt modelId="{C5FE88C0-B6BB-4E06-BF7D-02C7464BA3D4}">
      <dgm:prSet phldr="0"/>
      <dgm:spPr/>
      <dgm:t>
        <a:bodyPr/>
        <a:lstStyle/>
        <a:p>
          <a:pPr rtl="0"/>
          <a:r>
            <a:rPr lang="en-US" b="1">
              <a:latin typeface="Calibri"/>
              <a:cs typeface="Calibri"/>
            </a:rPr>
            <a:t>Artist Statements/Incorporating technology mediums</a:t>
          </a:r>
        </a:p>
      </dgm:t>
    </dgm:pt>
    <dgm:pt modelId="{54A673FD-1E85-47BB-A00A-F428FB9C832D}" type="parTrans" cxnId="{589A3290-8615-4168-855C-13961896AB7D}">
      <dgm:prSet/>
      <dgm:spPr/>
    </dgm:pt>
    <dgm:pt modelId="{076E6E4D-36EB-4EBA-88DB-AA9B823E00DD}" type="sibTrans" cxnId="{589A3290-8615-4168-855C-13961896AB7D}">
      <dgm:prSet/>
      <dgm:spPr/>
      <dgm:t>
        <a:bodyPr/>
        <a:lstStyle/>
        <a:p>
          <a:endParaRPr lang="en-US"/>
        </a:p>
      </dgm:t>
    </dgm:pt>
    <dgm:pt modelId="{3CE7E992-6483-413F-B364-D0CAFED3D972}" type="pres">
      <dgm:prSet presAssocID="{54D526A6-6AC2-43BF-BD24-93205BC4702D}" presName="diagram" presStyleCnt="0">
        <dgm:presLayoutVars>
          <dgm:dir/>
          <dgm:resizeHandles val="exact"/>
        </dgm:presLayoutVars>
      </dgm:prSet>
      <dgm:spPr/>
    </dgm:pt>
    <dgm:pt modelId="{A305E221-25B0-4281-93BC-4CBA03FF4FC8}" type="pres">
      <dgm:prSet presAssocID="{52D583BD-67E7-47F4-8405-828612E05EC9}" presName="node" presStyleLbl="node1" presStyleIdx="0" presStyleCnt="7">
        <dgm:presLayoutVars>
          <dgm:bulletEnabled val="1"/>
        </dgm:presLayoutVars>
      </dgm:prSet>
      <dgm:spPr/>
    </dgm:pt>
    <dgm:pt modelId="{D31E1AB4-56C3-4C1F-A46D-9D720A04CC1D}" type="pres">
      <dgm:prSet presAssocID="{FDA37EB8-DEC6-42A8-B187-CE9E99AE4962}" presName="sibTrans" presStyleCnt="0"/>
      <dgm:spPr/>
    </dgm:pt>
    <dgm:pt modelId="{A50D4011-44A8-4858-833C-CE91176F9315}" type="pres">
      <dgm:prSet presAssocID="{5C320C96-CBD1-4001-A1E1-5637C7E20FA8}" presName="node" presStyleLbl="node1" presStyleIdx="1" presStyleCnt="7">
        <dgm:presLayoutVars>
          <dgm:bulletEnabled val="1"/>
        </dgm:presLayoutVars>
      </dgm:prSet>
      <dgm:spPr/>
    </dgm:pt>
    <dgm:pt modelId="{E6E60ADE-40E7-4FA9-AC16-121D43B302EE}" type="pres">
      <dgm:prSet presAssocID="{CB32B5BC-1AB7-48CD-B1A8-C108D965FAA9}" presName="sibTrans" presStyleCnt="0"/>
      <dgm:spPr/>
    </dgm:pt>
    <dgm:pt modelId="{3105363E-D208-4993-B99A-BE8BA4A64BEA}" type="pres">
      <dgm:prSet presAssocID="{A846060A-D745-464B-BC70-9971B8C4ADA6}" presName="node" presStyleLbl="node1" presStyleIdx="2" presStyleCnt="7">
        <dgm:presLayoutVars>
          <dgm:bulletEnabled val="1"/>
        </dgm:presLayoutVars>
      </dgm:prSet>
      <dgm:spPr/>
    </dgm:pt>
    <dgm:pt modelId="{979D7AE9-1ABE-4238-819D-818E8ABD5C0B}" type="pres">
      <dgm:prSet presAssocID="{B5595F12-58B1-4464-A9FB-0427F60E29EF}" presName="sibTrans" presStyleCnt="0"/>
      <dgm:spPr/>
    </dgm:pt>
    <dgm:pt modelId="{050A11E3-B772-4408-B90E-49382B972847}" type="pres">
      <dgm:prSet presAssocID="{41631FB1-6131-4A8E-8131-868EF342B49A}" presName="node" presStyleLbl="node1" presStyleIdx="3" presStyleCnt="7">
        <dgm:presLayoutVars>
          <dgm:bulletEnabled val="1"/>
        </dgm:presLayoutVars>
      </dgm:prSet>
      <dgm:spPr/>
    </dgm:pt>
    <dgm:pt modelId="{EC6B32C1-D20A-4B34-88DE-4F0E88453BA8}" type="pres">
      <dgm:prSet presAssocID="{FF6F4B03-1C6D-4EFA-94D4-101F55F6F78C}" presName="sibTrans" presStyleCnt="0"/>
      <dgm:spPr/>
    </dgm:pt>
    <dgm:pt modelId="{15E985C9-657A-47E7-BD75-E8F57CDAA17A}" type="pres">
      <dgm:prSet presAssocID="{34425420-9EA9-46EC-BFB8-56B372531BBD}" presName="node" presStyleLbl="node1" presStyleIdx="4" presStyleCnt="7">
        <dgm:presLayoutVars>
          <dgm:bulletEnabled val="1"/>
        </dgm:presLayoutVars>
      </dgm:prSet>
      <dgm:spPr/>
    </dgm:pt>
    <dgm:pt modelId="{34093758-E6F1-4557-96B6-5E14F0D12407}" type="pres">
      <dgm:prSet presAssocID="{D15EE6B1-C0B8-4738-97C3-E392070A2D45}" presName="sibTrans" presStyleCnt="0"/>
      <dgm:spPr/>
    </dgm:pt>
    <dgm:pt modelId="{9F28E496-CFC4-4869-8F14-0D6EEF281DA6}" type="pres">
      <dgm:prSet presAssocID="{C5FE88C0-B6BB-4E06-BF7D-02C7464BA3D4}" presName="node" presStyleLbl="node1" presStyleIdx="5" presStyleCnt="7">
        <dgm:presLayoutVars>
          <dgm:bulletEnabled val="1"/>
        </dgm:presLayoutVars>
      </dgm:prSet>
      <dgm:spPr/>
    </dgm:pt>
    <dgm:pt modelId="{3281A27B-B05F-4411-91A0-1C65E401D5C4}" type="pres">
      <dgm:prSet presAssocID="{076E6E4D-36EB-4EBA-88DB-AA9B823E00DD}" presName="sibTrans" presStyleCnt="0"/>
      <dgm:spPr/>
    </dgm:pt>
    <dgm:pt modelId="{9609F4E6-3667-4083-A15B-34A619041671}" type="pres">
      <dgm:prSet presAssocID="{8FDA06FF-9487-4A72-B6AB-C8AC172A4798}" presName="node" presStyleLbl="node1" presStyleIdx="6" presStyleCnt="7">
        <dgm:presLayoutVars>
          <dgm:bulletEnabled val="1"/>
        </dgm:presLayoutVars>
      </dgm:prSet>
      <dgm:spPr/>
    </dgm:pt>
  </dgm:ptLst>
  <dgm:cxnLst>
    <dgm:cxn modelId="{EFFB7806-3A29-470C-9612-36034A6EA10D}" type="presOf" srcId="{8FDA06FF-9487-4A72-B6AB-C8AC172A4798}" destId="{9609F4E6-3667-4083-A15B-34A619041671}" srcOrd="0" destOrd="0" presId="urn:microsoft.com/office/officeart/2005/8/layout/default"/>
    <dgm:cxn modelId="{1644B017-FB27-4FCD-A2E6-85C4ACCBE2DC}" type="presOf" srcId="{41631FB1-6131-4A8E-8131-868EF342B49A}" destId="{050A11E3-B772-4408-B90E-49382B972847}" srcOrd="0" destOrd="0" presId="urn:microsoft.com/office/officeart/2005/8/layout/default"/>
    <dgm:cxn modelId="{EFCA8B2D-7B1C-4F2A-8958-5CE07F65E8FD}" type="presOf" srcId="{34425420-9EA9-46EC-BFB8-56B372531BBD}" destId="{15E985C9-657A-47E7-BD75-E8F57CDAA17A}" srcOrd="0" destOrd="0" presId="urn:microsoft.com/office/officeart/2005/8/layout/default"/>
    <dgm:cxn modelId="{06FB7844-B3A3-44CD-BDBB-B6FE39E7B261}" type="presOf" srcId="{C5FE88C0-B6BB-4E06-BF7D-02C7464BA3D4}" destId="{9F28E496-CFC4-4869-8F14-0D6EEF281DA6}" srcOrd="0" destOrd="0" presId="urn:microsoft.com/office/officeart/2005/8/layout/default"/>
    <dgm:cxn modelId="{875C9370-FA00-48AB-A7FE-27C786A24586}" type="presOf" srcId="{5C320C96-CBD1-4001-A1E1-5637C7E20FA8}" destId="{A50D4011-44A8-4858-833C-CE91176F9315}" srcOrd="0" destOrd="0" presId="urn:microsoft.com/office/officeart/2005/8/layout/default"/>
    <dgm:cxn modelId="{553BBA57-ADBC-4F05-AC13-FE4639D93CE7}" srcId="{54D526A6-6AC2-43BF-BD24-93205BC4702D}" destId="{8FDA06FF-9487-4A72-B6AB-C8AC172A4798}" srcOrd="6" destOrd="0" parTransId="{1E829B91-9DAF-451C-806E-5B8D22C84297}" sibTransId="{20CBA62B-A40C-4516-B035-1C9B05C2245C}"/>
    <dgm:cxn modelId="{160C3A88-AFBA-44EE-A153-573346AF5F2D}" srcId="{54D526A6-6AC2-43BF-BD24-93205BC4702D}" destId="{5C320C96-CBD1-4001-A1E1-5637C7E20FA8}" srcOrd="1" destOrd="0" parTransId="{79AE63D9-7D34-46E2-9545-BD376332275A}" sibTransId="{CB32B5BC-1AB7-48CD-B1A8-C108D965FAA9}"/>
    <dgm:cxn modelId="{589A3290-8615-4168-855C-13961896AB7D}" srcId="{54D526A6-6AC2-43BF-BD24-93205BC4702D}" destId="{C5FE88C0-B6BB-4E06-BF7D-02C7464BA3D4}" srcOrd="5" destOrd="0" parTransId="{54A673FD-1E85-47BB-A00A-F428FB9C832D}" sibTransId="{076E6E4D-36EB-4EBA-88DB-AA9B823E00DD}"/>
    <dgm:cxn modelId="{E0E73DA1-6066-4C1E-8B5F-0D29A46DB686}" type="presOf" srcId="{52D583BD-67E7-47F4-8405-828612E05EC9}" destId="{A305E221-25B0-4281-93BC-4CBA03FF4FC8}" srcOrd="0" destOrd="0" presId="urn:microsoft.com/office/officeart/2005/8/layout/default"/>
    <dgm:cxn modelId="{1F2825C9-1B81-47A7-9F55-6A74A6B541AC}" srcId="{54D526A6-6AC2-43BF-BD24-93205BC4702D}" destId="{52D583BD-67E7-47F4-8405-828612E05EC9}" srcOrd="0" destOrd="0" parTransId="{B84D9686-487C-4FA9-8A37-843554DE7FE2}" sibTransId="{FDA37EB8-DEC6-42A8-B187-CE9E99AE4962}"/>
    <dgm:cxn modelId="{E50B8DCC-7CF1-4609-B2EF-0D12C26597F9}" type="presOf" srcId="{A846060A-D745-464B-BC70-9971B8C4ADA6}" destId="{3105363E-D208-4993-B99A-BE8BA4A64BEA}" srcOrd="0" destOrd="0" presId="urn:microsoft.com/office/officeart/2005/8/layout/default"/>
    <dgm:cxn modelId="{BF07C7CC-186F-4848-8ADB-3AA723492CF5}" srcId="{54D526A6-6AC2-43BF-BD24-93205BC4702D}" destId="{41631FB1-6131-4A8E-8131-868EF342B49A}" srcOrd="3" destOrd="0" parTransId="{5863E919-4D2B-46A8-8065-433918A8EE81}" sibTransId="{FF6F4B03-1C6D-4EFA-94D4-101F55F6F78C}"/>
    <dgm:cxn modelId="{185429DC-8ED7-4224-B3CB-720CAFF6093F}" type="presOf" srcId="{54D526A6-6AC2-43BF-BD24-93205BC4702D}" destId="{3CE7E992-6483-413F-B364-D0CAFED3D972}" srcOrd="0" destOrd="0" presId="urn:microsoft.com/office/officeart/2005/8/layout/default"/>
    <dgm:cxn modelId="{74CD5ADF-E74C-4372-9CAF-8FB249F0D24E}" srcId="{54D526A6-6AC2-43BF-BD24-93205BC4702D}" destId="{34425420-9EA9-46EC-BFB8-56B372531BBD}" srcOrd="4" destOrd="0" parTransId="{0644B62A-3049-440B-AAAC-320E9004429B}" sibTransId="{D15EE6B1-C0B8-4738-97C3-E392070A2D45}"/>
    <dgm:cxn modelId="{2317E1E7-43F5-44BE-AE20-345375B25FE2}" srcId="{54D526A6-6AC2-43BF-BD24-93205BC4702D}" destId="{A846060A-D745-464B-BC70-9971B8C4ADA6}" srcOrd="2" destOrd="0" parTransId="{A1DA44B3-2399-4E84-9511-A452A6E0BDBE}" sibTransId="{B5595F12-58B1-4464-A9FB-0427F60E29EF}"/>
    <dgm:cxn modelId="{DE4CBDF0-4668-446F-B618-DAD7A3071208}" type="presParOf" srcId="{3CE7E992-6483-413F-B364-D0CAFED3D972}" destId="{A305E221-25B0-4281-93BC-4CBA03FF4FC8}" srcOrd="0" destOrd="0" presId="urn:microsoft.com/office/officeart/2005/8/layout/default"/>
    <dgm:cxn modelId="{42C52C9F-FD78-41DC-AD61-26A8A109F64F}" type="presParOf" srcId="{3CE7E992-6483-413F-B364-D0CAFED3D972}" destId="{D31E1AB4-56C3-4C1F-A46D-9D720A04CC1D}" srcOrd="1" destOrd="0" presId="urn:microsoft.com/office/officeart/2005/8/layout/default"/>
    <dgm:cxn modelId="{7608C076-06C3-4A78-988C-6497C2348933}" type="presParOf" srcId="{3CE7E992-6483-413F-B364-D0CAFED3D972}" destId="{A50D4011-44A8-4858-833C-CE91176F9315}" srcOrd="2" destOrd="0" presId="urn:microsoft.com/office/officeart/2005/8/layout/default"/>
    <dgm:cxn modelId="{C10ABAAE-BF0B-47F2-AA13-0E8645F18B83}" type="presParOf" srcId="{3CE7E992-6483-413F-B364-D0CAFED3D972}" destId="{E6E60ADE-40E7-4FA9-AC16-121D43B302EE}" srcOrd="3" destOrd="0" presId="urn:microsoft.com/office/officeart/2005/8/layout/default"/>
    <dgm:cxn modelId="{04D0C7C1-7475-4708-B2FC-F45F32DE96DA}" type="presParOf" srcId="{3CE7E992-6483-413F-B364-D0CAFED3D972}" destId="{3105363E-D208-4993-B99A-BE8BA4A64BEA}" srcOrd="4" destOrd="0" presId="urn:microsoft.com/office/officeart/2005/8/layout/default"/>
    <dgm:cxn modelId="{EB34A7D9-AEE0-45E1-B5F1-DC9E2FF8D4D0}" type="presParOf" srcId="{3CE7E992-6483-413F-B364-D0CAFED3D972}" destId="{979D7AE9-1ABE-4238-819D-818E8ABD5C0B}" srcOrd="5" destOrd="0" presId="urn:microsoft.com/office/officeart/2005/8/layout/default"/>
    <dgm:cxn modelId="{FC62613A-E49D-4E23-A7C7-90B55CB705FF}" type="presParOf" srcId="{3CE7E992-6483-413F-B364-D0CAFED3D972}" destId="{050A11E3-B772-4408-B90E-49382B972847}" srcOrd="6" destOrd="0" presId="urn:microsoft.com/office/officeart/2005/8/layout/default"/>
    <dgm:cxn modelId="{91A929D3-9FD3-49E2-AF8B-EA23AD4A5C1D}" type="presParOf" srcId="{3CE7E992-6483-413F-B364-D0CAFED3D972}" destId="{EC6B32C1-D20A-4B34-88DE-4F0E88453BA8}" srcOrd="7" destOrd="0" presId="urn:microsoft.com/office/officeart/2005/8/layout/default"/>
    <dgm:cxn modelId="{085B6C32-1F2A-4BE0-B1EE-CED624DAC581}" type="presParOf" srcId="{3CE7E992-6483-413F-B364-D0CAFED3D972}" destId="{15E985C9-657A-47E7-BD75-E8F57CDAA17A}" srcOrd="8" destOrd="0" presId="urn:microsoft.com/office/officeart/2005/8/layout/default"/>
    <dgm:cxn modelId="{5F147167-D2A8-48F5-9801-4243092348C7}" type="presParOf" srcId="{3CE7E992-6483-413F-B364-D0CAFED3D972}" destId="{34093758-E6F1-4557-96B6-5E14F0D12407}" srcOrd="9" destOrd="0" presId="urn:microsoft.com/office/officeart/2005/8/layout/default"/>
    <dgm:cxn modelId="{4B48F68E-EDBA-49FC-952F-482008F3E235}" type="presParOf" srcId="{3CE7E992-6483-413F-B364-D0CAFED3D972}" destId="{9F28E496-CFC4-4869-8F14-0D6EEF281DA6}" srcOrd="10" destOrd="0" presId="urn:microsoft.com/office/officeart/2005/8/layout/default"/>
    <dgm:cxn modelId="{724C4F4E-8D08-4F81-956E-F199E64D7B2F}" type="presParOf" srcId="{3CE7E992-6483-413F-B364-D0CAFED3D972}" destId="{3281A27B-B05F-4411-91A0-1C65E401D5C4}" srcOrd="11" destOrd="0" presId="urn:microsoft.com/office/officeart/2005/8/layout/default"/>
    <dgm:cxn modelId="{D6A2D421-A8AC-4211-A616-2FB44F33DE64}" type="presParOf" srcId="{3CE7E992-6483-413F-B364-D0CAFED3D972}" destId="{9609F4E6-3667-4083-A15B-34A619041671}"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90755D-061D-46F3-8798-C53A4A526184}">
      <dsp:nvSpPr>
        <dsp:cNvPr id="0" name=""/>
        <dsp:cNvSpPr/>
      </dsp:nvSpPr>
      <dsp:spPr>
        <a:xfrm>
          <a:off x="0" y="1872"/>
          <a:ext cx="4485861"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BE935AD-3C05-4C41-980D-A464C5FA379A}">
      <dsp:nvSpPr>
        <dsp:cNvPr id="0" name=""/>
        <dsp:cNvSpPr/>
      </dsp:nvSpPr>
      <dsp:spPr>
        <a:xfrm>
          <a:off x="0" y="1872"/>
          <a:ext cx="4485861" cy="12770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kern="1200" dirty="0">
              <a:latin typeface="Century Gothic"/>
            </a:rPr>
            <a:t>Lori Mullooly </a:t>
          </a:r>
          <a:br>
            <a:rPr lang="en-US" sz="2500" kern="1200" dirty="0">
              <a:latin typeface="Century Gothic"/>
            </a:rPr>
          </a:br>
          <a:r>
            <a:rPr lang="en-US" sz="2500" kern="1200" dirty="0">
              <a:latin typeface="Century Gothic"/>
            </a:rPr>
            <a:t>Events and Programming Librarian  </a:t>
          </a:r>
        </a:p>
      </dsp:txBody>
      <dsp:txXfrm>
        <a:off x="0" y="1872"/>
        <a:ext cx="4485861" cy="1277019"/>
      </dsp:txXfrm>
    </dsp:sp>
    <dsp:sp modelId="{DBAB30B3-3707-490C-8BA4-47B4F75EBA15}">
      <dsp:nvSpPr>
        <dsp:cNvPr id="0" name=""/>
        <dsp:cNvSpPr/>
      </dsp:nvSpPr>
      <dsp:spPr>
        <a:xfrm>
          <a:off x="0" y="1278892"/>
          <a:ext cx="4485861"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E93032EB-C8F1-4280-9AD3-F5B4CC3DC305}">
      <dsp:nvSpPr>
        <dsp:cNvPr id="0" name=""/>
        <dsp:cNvSpPr/>
      </dsp:nvSpPr>
      <dsp:spPr>
        <a:xfrm>
          <a:off x="0" y="1278892"/>
          <a:ext cx="4485861" cy="12770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rtl="0">
            <a:lnSpc>
              <a:spcPct val="90000"/>
            </a:lnSpc>
            <a:spcBef>
              <a:spcPct val="0"/>
            </a:spcBef>
            <a:spcAft>
              <a:spcPct val="35000"/>
            </a:spcAft>
            <a:buNone/>
          </a:pPr>
          <a:r>
            <a:rPr lang="en-US" sz="2500" kern="1200">
              <a:latin typeface="Century Gothic"/>
            </a:rPr>
            <a:t>Lisa Gomez</a:t>
          </a:r>
          <a:br>
            <a:rPr lang="en-US" sz="2500" kern="1200">
              <a:latin typeface="Century Gothic"/>
            </a:rPr>
          </a:br>
          <a:r>
            <a:rPr lang="en-US" sz="2500" kern="1200">
              <a:latin typeface="Century Gothic"/>
            </a:rPr>
            <a:t>Exhibition Librarian </a:t>
          </a:r>
          <a:r>
            <a:rPr lang="en-US" sz="2500" b="1" kern="1200">
              <a:latin typeface="Century Gothic"/>
            </a:rPr>
            <a:t> </a:t>
          </a:r>
          <a:endParaRPr lang="en-US" sz="2500" kern="1200">
            <a:latin typeface="Century Gothic"/>
          </a:endParaRPr>
        </a:p>
      </dsp:txBody>
      <dsp:txXfrm>
        <a:off x="0" y="1278892"/>
        <a:ext cx="4485861" cy="1277019"/>
      </dsp:txXfrm>
    </dsp:sp>
    <dsp:sp modelId="{28DE4FF9-594B-42DD-A666-EAFF4904B494}">
      <dsp:nvSpPr>
        <dsp:cNvPr id="0" name=""/>
        <dsp:cNvSpPr/>
      </dsp:nvSpPr>
      <dsp:spPr>
        <a:xfrm>
          <a:off x="0" y="2555911"/>
          <a:ext cx="4485861"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47E6194-CBE9-4435-B156-305EFF913409}">
      <dsp:nvSpPr>
        <dsp:cNvPr id="0" name=""/>
        <dsp:cNvSpPr/>
      </dsp:nvSpPr>
      <dsp:spPr>
        <a:xfrm>
          <a:off x="0" y="2555911"/>
          <a:ext cx="4485861" cy="12770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rtl="0">
            <a:lnSpc>
              <a:spcPct val="90000"/>
            </a:lnSpc>
            <a:spcBef>
              <a:spcPct val="0"/>
            </a:spcBef>
            <a:spcAft>
              <a:spcPct val="35000"/>
            </a:spcAft>
            <a:buNone/>
          </a:pPr>
          <a:r>
            <a:rPr lang="en-US" sz="2500" kern="1200" dirty="0">
              <a:latin typeface="Century Gothic"/>
            </a:rPr>
            <a:t>Jennifer Chess</a:t>
          </a:r>
          <a:br>
            <a:rPr lang="en-US" sz="2500" kern="1200" dirty="0">
              <a:latin typeface="Century Gothic"/>
            </a:rPr>
          </a:br>
          <a:r>
            <a:rPr lang="en-US" sz="2500" kern="1200" dirty="0">
              <a:latin typeface="Century Gothic"/>
            </a:rPr>
            <a:t>Communications and Marketing Librarian</a:t>
          </a:r>
          <a:r>
            <a:rPr lang="en-US" sz="2500" b="1" kern="1200" dirty="0">
              <a:latin typeface="Century Gothic"/>
            </a:rPr>
            <a:t> </a:t>
          </a:r>
          <a:endParaRPr lang="en-US" sz="2500" kern="1200" dirty="0">
            <a:latin typeface="Century Gothic"/>
          </a:endParaRPr>
        </a:p>
      </dsp:txBody>
      <dsp:txXfrm>
        <a:off x="0" y="2555911"/>
        <a:ext cx="4485861" cy="12770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9BAC78-E723-4DC8-B6DE-005306D72801}">
      <dsp:nvSpPr>
        <dsp:cNvPr id="0" name=""/>
        <dsp:cNvSpPr/>
      </dsp:nvSpPr>
      <dsp:spPr>
        <a:xfrm>
          <a:off x="0" y="0"/>
          <a:ext cx="431464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002E92-F5E8-4E97-86A5-97DD29C3E0CD}">
      <dsp:nvSpPr>
        <dsp:cNvPr id="0" name=""/>
        <dsp:cNvSpPr/>
      </dsp:nvSpPr>
      <dsp:spPr>
        <a:xfrm>
          <a:off x="0" y="0"/>
          <a:ext cx="4314645" cy="929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defRPr cap="all"/>
          </a:pPr>
          <a:r>
            <a:rPr lang="en-US" sz="2600" b="0" kern="1200" dirty="0">
              <a:latin typeface="Century Gothic"/>
            </a:rPr>
            <a:t>Overview of Program </a:t>
          </a:r>
        </a:p>
      </dsp:txBody>
      <dsp:txXfrm>
        <a:off x="0" y="0"/>
        <a:ext cx="4314645" cy="929329"/>
      </dsp:txXfrm>
    </dsp:sp>
    <dsp:sp modelId="{9F8B12FC-2C80-48E2-912E-B3475318F2A5}">
      <dsp:nvSpPr>
        <dsp:cNvPr id="0" name=""/>
        <dsp:cNvSpPr/>
      </dsp:nvSpPr>
      <dsp:spPr>
        <a:xfrm>
          <a:off x="0" y="929329"/>
          <a:ext cx="4314645"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33DD6C-5E1E-49C4-ADD3-DE187FFE98D9}">
      <dsp:nvSpPr>
        <dsp:cNvPr id="0" name=""/>
        <dsp:cNvSpPr/>
      </dsp:nvSpPr>
      <dsp:spPr>
        <a:xfrm>
          <a:off x="0" y="929329"/>
          <a:ext cx="4314645" cy="929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defRPr cap="all"/>
          </a:pPr>
          <a:r>
            <a:rPr lang="en-US" sz="2600" b="0" kern="1200" dirty="0">
              <a:latin typeface="Century Gothic"/>
            </a:rPr>
            <a:t>Physical &amp; Digital Exhibits </a:t>
          </a:r>
        </a:p>
      </dsp:txBody>
      <dsp:txXfrm>
        <a:off x="0" y="929329"/>
        <a:ext cx="4314645" cy="929329"/>
      </dsp:txXfrm>
    </dsp:sp>
    <dsp:sp modelId="{B7F43274-195A-4250-B0A5-6814922FB40C}">
      <dsp:nvSpPr>
        <dsp:cNvPr id="0" name=""/>
        <dsp:cNvSpPr/>
      </dsp:nvSpPr>
      <dsp:spPr>
        <a:xfrm>
          <a:off x="0" y="1858658"/>
          <a:ext cx="431464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FBC73A-F252-457E-9D7D-9E917C08472A}">
      <dsp:nvSpPr>
        <dsp:cNvPr id="0" name=""/>
        <dsp:cNvSpPr/>
      </dsp:nvSpPr>
      <dsp:spPr>
        <a:xfrm>
          <a:off x="0" y="1858658"/>
          <a:ext cx="4314645" cy="929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defRPr cap="all"/>
          </a:pPr>
          <a:r>
            <a:rPr lang="en-US" sz="2600" b="0" kern="1200">
              <a:latin typeface="Century Gothic"/>
            </a:rPr>
            <a:t>Marketing</a:t>
          </a:r>
        </a:p>
      </dsp:txBody>
      <dsp:txXfrm>
        <a:off x="0" y="1858658"/>
        <a:ext cx="4314645" cy="929329"/>
      </dsp:txXfrm>
    </dsp:sp>
    <dsp:sp modelId="{A32B8A5A-2EC2-4179-81E2-4438574C1FAF}">
      <dsp:nvSpPr>
        <dsp:cNvPr id="0" name=""/>
        <dsp:cNvSpPr/>
      </dsp:nvSpPr>
      <dsp:spPr>
        <a:xfrm>
          <a:off x="0" y="2787987"/>
          <a:ext cx="431464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D52AD6-62B5-434F-864A-68C1EAF37190}">
      <dsp:nvSpPr>
        <dsp:cNvPr id="0" name=""/>
        <dsp:cNvSpPr/>
      </dsp:nvSpPr>
      <dsp:spPr>
        <a:xfrm>
          <a:off x="0" y="2787987"/>
          <a:ext cx="4314645" cy="929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defRPr cap="all"/>
          </a:pPr>
          <a:r>
            <a:rPr lang="en-US" sz="2600" b="0" kern="1200" dirty="0">
              <a:latin typeface="Century Gothic"/>
            </a:rPr>
            <a:t>Journey to the Archives</a:t>
          </a:r>
        </a:p>
      </dsp:txBody>
      <dsp:txXfrm>
        <a:off x="0" y="2787987"/>
        <a:ext cx="4314645" cy="9293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D29107-DFA7-414A-94CE-5230D26C69DF}">
      <dsp:nvSpPr>
        <dsp:cNvPr id="0" name=""/>
        <dsp:cNvSpPr/>
      </dsp:nvSpPr>
      <dsp:spPr>
        <a:xfrm>
          <a:off x="595310" y="739470"/>
          <a:ext cx="845437" cy="8454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0DBD37-2FCD-4C12-B652-A25952FCB894}">
      <dsp:nvSpPr>
        <dsp:cNvPr id="0" name=""/>
        <dsp:cNvSpPr/>
      </dsp:nvSpPr>
      <dsp:spPr>
        <a:xfrm>
          <a:off x="78653" y="1861197"/>
          <a:ext cx="187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pPr>
          <a:r>
            <a:rPr lang="en-US" sz="2000" kern="1200" dirty="0">
              <a:latin typeface="Century Gothic"/>
            </a:rPr>
            <a:t>Leverage Relationships</a:t>
          </a:r>
        </a:p>
      </dsp:txBody>
      <dsp:txXfrm>
        <a:off x="78653" y="1861197"/>
        <a:ext cx="1878750" cy="720000"/>
      </dsp:txXfrm>
    </dsp:sp>
    <dsp:sp modelId="{1A02B363-0F2B-4630-A42A-39579C541459}">
      <dsp:nvSpPr>
        <dsp:cNvPr id="0" name=""/>
        <dsp:cNvSpPr/>
      </dsp:nvSpPr>
      <dsp:spPr>
        <a:xfrm>
          <a:off x="2802841" y="739470"/>
          <a:ext cx="845437" cy="845437"/>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CDA9021-4323-4821-8787-F3C81015D130}">
      <dsp:nvSpPr>
        <dsp:cNvPr id="0" name=""/>
        <dsp:cNvSpPr/>
      </dsp:nvSpPr>
      <dsp:spPr>
        <a:xfrm>
          <a:off x="2286185" y="1861197"/>
          <a:ext cx="1878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pPr>
          <a:r>
            <a:rPr lang="en-US" sz="2000" kern="1200">
              <a:latin typeface="Century Gothic"/>
            </a:rPr>
            <a:t>Organizational Buy In</a:t>
          </a:r>
        </a:p>
      </dsp:txBody>
      <dsp:txXfrm>
        <a:off x="2286185" y="1861197"/>
        <a:ext cx="187875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05E221-25B0-4281-93BC-4CBA03FF4FC8}">
      <dsp:nvSpPr>
        <dsp:cNvPr id="0" name=""/>
        <dsp:cNvSpPr/>
      </dsp:nvSpPr>
      <dsp:spPr>
        <a:xfrm>
          <a:off x="3367" y="479844"/>
          <a:ext cx="2671762" cy="1603057"/>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b="1" kern="1200"/>
            <a:t>Participation rate: Your mileage may vary</a:t>
          </a:r>
          <a:r>
            <a:rPr lang="en-US" sz="1800" b="1" kern="1200">
              <a:latin typeface="Calibri Light" panose="020F0302020204030204"/>
            </a:rPr>
            <a:t> </a:t>
          </a:r>
          <a:endParaRPr lang="en-US" sz="1800" b="1" kern="1200"/>
        </a:p>
      </dsp:txBody>
      <dsp:txXfrm>
        <a:off x="3367" y="479844"/>
        <a:ext cx="2671762" cy="1603057"/>
      </dsp:txXfrm>
    </dsp:sp>
    <dsp:sp modelId="{A50D4011-44A8-4858-833C-CE91176F9315}">
      <dsp:nvSpPr>
        <dsp:cNvPr id="0" name=""/>
        <dsp:cNvSpPr/>
      </dsp:nvSpPr>
      <dsp:spPr>
        <a:xfrm>
          <a:off x="2942306" y="479844"/>
          <a:ext cx="2671762" cy="1603057"/>
        </a:xfrm>
        <a:prstGeom prst="rect">
          <a:avLst/>
        </a:prstGeom>
        <a:gradFill rotWithShape="0">
          <a:gsLst>
            <a:gs pos="0">
              <a:schemeClr val="accent5">
                <a:hueOff val="-1126424"/>
                <a:satOff val="-2903"/>
                <a:lumOff val="-1961"/>
                <a:alphaOff val="0"/>
                <a:satMod val="103000"/>
                <a:lumMod val="102000"/>
                <a:tint val="94000"/>
              </a:schemeClr>
            </a:gs>
            <a:gs pos="50000">
              <a:schemeClr val="accent5">
                <a:hueOff val="-1126424"/>
                <a:satOff val="-2903"/>
                <a:lumOff val="-1961"/>
                <a:alphaOff val="0"/>
                <a:satMod val="110000"/>
                <a:lumMod val="100000"/>
                <a:shade val="100000"/>
              </a:schemeClr>
            </a:gs>
            <a:gs pos="100000">
              <a:schemeClr val="accent5">
                <a:hueOff val="-1126424"/>
                <a:satOff val="-2903"/>
                <a:lumOff val="-196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b="1" kern="1200"/>
            <a:t>Go with a theme</a:t>
          </a:r>
          <a:r>
            <a:rPr lang="en-US" sz="1800" b="1" kern="1200">
              <a:latin typeface="Calibri Light" panose="020F0302020204030204"/>
            </a:rPr>
            <a:t> </a:t>
          </a:r>
          <a:endParaRPr lang="en-US" sz="1800" b="1" kern="1200"/>
        </a:p>
      </dsp:txBody>
      <dsp:txXfrm>
        <a:off x="2942306" y="479844"/>
        <a:ext cx="2671762" cy="1603057"/>
      </dsp:txXfrm>
    </dsp:sp>
    <dsp:sp modelId="{3105363E-D208-4993-B99A-BE8BA4A64BEA}">
      <dsp:nvSpPr>
        <dsp:cNvPr id="0" name=""/>
        <dsp:cNvSpPr/>
      </dsp:nvSpPr>
      <dsp:spPr>
        <a:xfrm>
          <a:off x="5881245" y="479844"/>
          <a:ext cx="2671762" cy="1603057"/>
        </a:xfrm>
        <a:prstGeom prst="rect">
          <a:avLst/>
        </a:prstGeom>
        <a:gradFill rotWithShape="0">
          <a:gsLst>
            <a:gs pos="0">
              <a:schemeClr val="accent5">
                <a:hueOff val="-2252848"/>
                <a:satOff val="-5806"/>
                <a:lumOff val="-3922"/>
                <a:alphaOff val="0"/>
                <a:satMod val="103000"/>
                <a:lumMod val="102000"/>
                <a:tint val="94000"/>
              </a:schemeClr>
            </a:gs>
            <a:gs pos="50000">
              <a:schemeClr val="accent5">
                <a:hueOff val="-2252848"/>
                <a:satOff val="-5806"/>
                <a:lumOff val="-3922"/>
                <a:alphaOff val="0"/>
                <a:satMod val="110000"/>
                <a:lumMod val="100000"/>
                <a:shade val="100000"/>
              </a:schemeClr>
            </a:gs>
            <a:gs pos="100000">
              <a:schemeClr val="accent5">
                <a:hueOff val="-2252848"/>
                <a:satOff val="-5806"/>
                <a:lumOff val="-392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a:t>Timing matters</a:t>
          </a:r>
        </a:p>
      </dsp:txBody>
      <dsp:txXfrm>
        <a:off x="5881245" y="479844"/>
        <a:ext cx="2671762" cy="1603057"/>
      </dsp:txXfrm>
    </dsp:sp>
    <dsp:sp modelId="{050A11E3-B772-4408-B90E-49382B972847}">
      <dsp:nvSpPr>
        <dsp:cNvPr id="0" name=""/>
        <dsp:cNvSpPr/>
      </dsp:nvSpPr>
      <dsp:spPr>
        <a:xfrm>
          <a:off x="8820183" y="479844"/>
          <a:ext cx="2671762" cy="1603057"/>
        </a:xfrm>
        <a:prstGeom prst="rect">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b="1" kern="1200">
              <a:latin typeface="Calibri"/>
              <a:cs typeface="Calibri"/>
            </a:rPr>
            <a:t>Don't be afraid to try something new and don't let perfectionism weigh you down</a:t>
          </a:r>
        </a:p>
      </dsp:txBody>
      <dsp:txXfrm>
        <a:off x="8820183" y="479844"/>
        <a:ext cx="2671762" cy="1603057"/>
      </dsp:txXfrm>
    </dsp:sp>
    <dsp:sp modelId="{15E985C9-657A-47E7-BD75-E8F57CDAA17A}">
      <dsp:nvSpPr>
        <dsp:cNvPr id="0" name=""/>
        <dsp:cNvSpPr/>
      </dsp:nvSpPr>
      <dsp:spPr>
        <a:xfrm>
          <a:off x="1472837" y="2350078"/>
          <a:ext cx="2671762" cy="1603057"/>
        </a:xfrm>
        <a:prstGeom prst="rect">
          <a:avLst/>
        </a:prstGeom>
        <a:gradFill rotWithShape="0">
          <a:gsLst>
            <a:gs pos="0">
              <a:schemeClr val="accent5">
                <a:hueOff val="-4505695"/>
                <a:satOff val="-11613"/>
                <a:lumOff val="-7843"/>
                <a:alphaOff val="0"/>
                <a:satMod val="103000"/>
                <a:lumMod val="102000"/>
                <a:tint val="94000"/>
              </a:schemeClr>
            </a:gs>
            <a:gs pos="50000">
              <a:schemeClr val="accent5">
                <a:hueOff val="-4505695"/>
                <a:satOff val="-11613"/>
                <a:lumOff val="-7843"/>
                <a:alphaOff val="0"/>
                <a:satMod val="110000"/>
                <a:lumMod val="100000"/>
                <a:shade val="100000"/>
              </a:schemeClr>
            </a:gs>
            <a:gs pos="100000">
              <a:schemeClr val="accent5">
                <a:hueOff val="-4505695"/>
                <a:satOff val="-11613"/>
                <a:lumOff val="-784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a:latin typeface="Calibri"/>
              <a:cs typeface="Calibri"/>
            </a:rPr>
            <a:t>Collect good data</a:t>
          </a:r>
        </a:p>
      </dsp:txBody>
      <dsp:txXfrm>
        <a:off x="1472837" y="2350078"/>
        <a:ext cx="2671762" cy="1603057"/>
      </dsp:txXfrm>
    </dsp:sp>
    <dsp:sp modelId="{9F28E496-CFC4-4869-8F14-0D6EEF281DA6}">
      <dsp:nvSpPr>
        <dsp:cNvPr id="0" name=""/>
        <dsp:cNvSpPr/>
      </dsp:nvSpPr>
      <dsp:spPr>
        <a:xfrm>
          <a:off x="4411775" y="2350078"/>
          <a:ext cx="2671762" cy="1603057"/>
        </a:xfrm>
        <a:prstGeom prst="rect">
          <a:avLst/>
        </a:prstGeom>
        <a:gradFill rotWithShape="0">
          <a:gsLst>
            <a:gs pos="0">
              <a:schemeClr val="accent5">
                <a:hueOff val="-5632119"/>
                <a:satOff val="-14516"/>
                <a:lumOff val="-9804"/>
                <a:alphaOff val="0"/>
                <a:satMod val="103000"/>
                <a:lumMod val="102000"/>
                <a:tint val="94000"/>
              </a:schemeClr>
            </a:gs>
            <a:gs pos="50000">
              <a:schemeClr val="accent5">
                <a:hueOff val="-5632119"/>
                <a:satOff val="-14516"/>
                <a:lumOff val="-9804"/>
                <a:alphaOff val="0"/>
                <a:satMod val="110000"/>
                <a:lumMod val="100000"/>
                <a:shade val="100000"/>
              </a:schemeClr>
            </a:gs>
            <a:gs pos="100000">
              <a:schemeClr val="accent5">
                <a:hueOff val="-5632119"/>
                <a:satOff val="-14516"/>
                <a:lumOff val="-980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US" sz="1800" b="1" kern="1200">
              <a:latin typeface="Calibri"/>
              <a:cs typeface="Calibri"/>
            </a:rPr>
            <a:t>Artist Statements/Incorporating technology mediums</a:t>
          </a:r>
        </a:p>
      </dsp:txBody>
      <dsp:txXfrm>
        <a:off x="4411775" y="2350078"/>
        <a:ext cx="2671762" cy="1603057"/>
      </dsp:txXfrm>
    </dsp:sp>
    <dsp:sp modelId="{9609F4E6-3667-4083-A15B-34A619041671}">
      <dsp:nvSpPr>
        <dsp:cNvPr id="0" name=""/>
        <dsp:cNvSpPr/>
      </dsp:nvSpPr>
      <dsp:spPr>
        <a:xfrm>
          <a:off x="7350714" y="2350078"/>
          <a:ext cx="2671762" cy="1603057"/>
        </a:xfrm>
        <a:prstGeom prst="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a:latin typeface="Calibri"/>
              <a:cs typeface="Calibri"/>
            </a:rPr>
            <a:t>Again…PLAN EARLY!</a:t>
          </a:r>
          <a:endParaRPr lang="en-US" sz="1800" b="1" kern="1200"/>
        </a:p>
      </dsp:txBody>
      <dsp:txXfrm>
        <a:off x="7350714" y="2350078"/>
        <a:ext cx="2671762" cy="160305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BEC2F742-D1F0-4A8F-9208-839B46ECDA25}" type="datetimeFigureOut">
              <a:rPr lang="en-US" smtClean="0"/>
              <a:t>6/9/2023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331B04C7-8053-4BD3-9525-22E5CEFA2A2D}" type="slidenum">
              <a:rPr lang="en-US" smtClean="0"/>
              <a:t>‹#›</a:t>
            </a:fld>
            <a:endParaRPr lang="en-US"/>
          </a:p>
        </p:txBody>
      </p:sp>
    </p:spTree>
    <p:extLst>
      <p:ext uri="{BB962C8B-B14F-4D97-AF65-F5344CB8AC3E}">
        <p14:creationId xmlns:p14="http://schemas.microsoft.com/office/powerpoint/2010/main" val="871722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bit.ly/3KqnRo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1B04C7-8053-4BD3-9525-22E5CEFA2A2D}" type="slidenum">
              <a:rPr lang="en-US" smtClean="0"/>
              <a:t>4</a:t>
            </a:fld>
            <a:endParaRPr lang="en-US"/>
          </a:p>
        </p:txBody>
      </p:sp>
    </p:spTree>
    <p:extLst>
      <p:ext uri="{BB962C8B-B14F-4D97-AF65-F5344CB8AC3E}">
        <p14:creationId xmlns:p14="http://schemas.microsoft.com/office/powerpoint/2010/main" val="2963294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And marketing on the digital exhibit</a:t>
            </a:r>
            <a:endParaRPr lang="en-US" dirty="0">
              <a:cs typeface="Calibri"/>
            </a:endParaRPr>
          </a:p>
        </p:txBody>
      </p:sp>
      <p:sp>
        <p:nvSpPr>
          <p:cNvPr id="4" name="Slide Number Placeholder 3"/>
          <p:cNvSpPr>
            <a:spLocks noGrp="1"/>
          </p:cNvSpPr>
          <p:nvPr>
            <p:ph type="sldNum" sz="quarter" idx="5"/>
          </p:nvPr>
        </p:nvSpPr>
        <p:spPr/>
        <p:txBody>
          <a:bodyPr/>
          <a:lstStyle/>
          <a:p>
            <a:fld id="{331B04C7-8053-4BD3-9525-22E5CEFA2A2D}" type="slidenum">
              <a:rPr lang="en-US" smtClean="0"/>
              <a:t>19</a:t>
            </a:fld>
            <a:endParaRPr lang="en-US"/>
          </a:p>
        </p:txBody>
      </p:sp>
    </p:spTree>
    <p:extLst>
      <p:ext uri="{BB962C8B-B14F-4D97-AF65-F5344CB8AC3E}">
        <p14:creationId xmlns:p14="http://schemas.microsoft.com/office/powerpoint/2010/main" val="4170062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331B04C7-8053-4BD3-9525-22E5CEFA2A2D}" type="slidenum">
              <a:rPr lang="en-US" smtClean="0"/>
              <a:t>20</a:t>
            </a:fld>
            <a:endParaRPr lang="en-US"/>
          </a:p>
        </p:txBody>
      </p:sp>
    </p:spTree>
    <p:extLst>
      <p:ext uri="{BB962C8B-B14F-4D97-AF65-F5344CB8AC3E}">
        <p14:creationId xmlns:p14="http://schemas.microsoft.com/office/powerpoint/2010/main" val="3510400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331B04C7-8053-4BD3-9525-22E5CEFA2A2D}" type="slidenum">
              <a:rPr lang="en-US" smtClean="0"/>
              <a:t>21</a:t>
            </a:fld>
            <a:endParaRPr lang="en-US"/>
          </a:p>
        </p:txBody>
      </p:sp>
    </p:spTree>
    <p:extLst>
      <p:ext uri="{BB962C8B-B14F-4D97-AF65-F5344CB8AC3E}">
        <p14:creationId xmlns:p14="http://schemas.microsoft.com/office/powerpoint/2010/main" val="1762184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331B04C7-8053-4BD3-9525-22E5CEFA2A2D}" type="slidenum">
              <a:rPr lang="en-US" smtClean="0"/>
              <a:t>22</a:t>
            </a:fld>
            <a:endParaRPr lang="en-US"/>
          </a:p>
        </p:txBody>
      </p:sp>
    </p:spTree>
    <p:extLst>
      <p:ext uri="{BB962C8B-B14F-4D97-AF65-F5344CB8AC3E}">
        <p14:creationId xmlns:p14="http://schemas.microsoft.com/office/powerpoint/2010/main" val="2211539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331B04C7-8053-4BD3-9525-22E5CEFA2A2D}" type="slidenum">
              <a:rPr lang="en-US" smtClean="0"/>
              <a:t>23</a:t>
            </a:fld>
            <a:endParaRPr lang="en-US"/>
          </a:p>
        </p:txBody>
      </p:sp>
    </p:spTree>
    <p:extLst>
      <p:ext uri="{BB962C8B-B14F-4D97-AF65-F5344CB8AC3E}">
        <p14:creationId xmlns:p14="http://schemas.microsoft.com/office/powerpoint/2010/main" val="3931170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1B04C7-8053-4BD3-9525-22E5CEFA2A2D}" type="slidenum">
              <a:rPr lang="en-US" smtClean="0"/>
              <a:t>25</a:t>
            </a:fld>
            <a:endParaRPr lang="en-US"/>
          </a:p>
        </p:txBody>
      </p:sp>
    </p:spTree>
    <p:extLst>
      <p:ext uri="{BB962C8B-B14F-4D97-AF65-F5344CB8AC3E}">
        <p14:creationId xmlns:p14="http://schemas.microsoft.com/office/powerpoint/2010/main" val="16611846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1B04C7-8053-4BD3-9525-22E5CEFA2A2D}" type="slidenum">
              <a:rPr lang="en-US" smtClean="0"/>
              <a:t>26</a:t>
            </a:fld>
            <a:endParaRPr lang="en-US"/>
          </a:p>
        </p:txBody>
      </p:sp>
    </p:spTree>
    <p:extLst>
      <p:ext uri="{BB962C8B-B14F-4D97-AF65-F5344CB8AC3E}">
        <p14:creationId xmlns:p14="http://schemas.microsoft.com/office/powerpoint/2010/main" val="663681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1B04C7-8053-4BD3-9525-22E5CEFA2A2D}" type="slidenum">
              <a:rPr lang="en-US" smtClean="0"/>
              <a:t>6</a:t>
            </a:fld>
            <a:endParaRPr lang="en-US"/>
          </a:p>
        </p:txBody>
      </p:sp>
    </p:spTree>
    <p:extLst>
      <p:ext uri="{BB962C8B-B14F-4D97-AF65-F5344CB8AC3E}">
        <p14:creationId xmlns:p14="http://schemas.microsoft.com/office/powerpoint/2010/main" val="3653156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1B04C7-8053-4BD3-9525-22E5CEFA2A2D}" type="slidenum">
              <a:rPr lang="en-US" smtClean="0"/>
              <a:t>7</a:t>
            </a:fld>
            <a:endParaRPr lang="en-US"/>
          </a:p>
        </p:txBody>
      </p:sp>
    </p:spTree>
    <p:extLst>
      <p:ext uri="{BB962C8B-B14F-4D97-AF65-F5344CB8AC3E}">
        <p14:creationId xmlns:p14="http://schemas.microsoft.com/office/powerpoint/2010/main" val="4246974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1B04C7-8053-4BD3-9525-22E5CEFA2A2D}" type="slidenum">
              <a:rPr lang="en-US" smtClean="0"/>
              <a:t>8</a:t>
            </a:fld>
            <a:endParaRPr lang="en-US"/>
          </a:p>
        </p:txBody>
      </p:sp>
    </p:spTree>
    <p:extLst>
      <p:ext uri="{BB962C8B-B14F-4D97-AF65-F5344CB8AC3E}">
        <p14:creationId xmlns:p14="http://schemas.microsoft.com/office/powerpoint/2010/main" val="364178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1B04C7-8053-4BD3-9525-22E5CEFA2A2D}" type="slidenum">
              <a:rPr lang="en-US" smtClean="0"/>
              <a:t>9</a:t>
            </a:fld>
            <a:endParaRPr lang="en-US"/>
          </a:p>
        </p:txBody>
      </p:sp>
    </p:spTree>
    <p:extLst>
      <p:ext uri="{BB962C8B-B14F-4D97-AF65-F5344CB8AC3E}">
        <p14:creationId xmlns:p14="http://schemas.microsoft.com/office/powerpoint/2010/main" val="688611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1B04C7-8053-4BD3-9525-22E5CEFA2A2D}" type="slidenum">
              <a:rPr lang="en-US" smtClean="0"/>
              <a:t>12</a:t>
            </a:fld>
            <a:endParaRPr lang="en-US"/>
          </a:p>
        </p:txBody>
      </p:sp>
    </p:spTree>
    <p:extLst>
      <p:ext uri="{BB962C8B-B14F-4D97-AF65-F5344CB8AC3E}">
        <p14:creationId xmlns:p14="http://schemas.microsoft.com/office/powerpoint/2010/main" val="3165984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http://bit.ly/3KqnRoE</a:t>
            </a:r>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331B04C7-8053-4BD3-9525-22E5CEFA2A2D}" type="slidenum">
              <a:rPr lang="en-US" smtClean="0"/>
              <a:t>16</a:t>
            </a:fld>
            <a:endParaRPr lang="en-US"/>
          </a:p>
        </p:txBody>
      </p:sp>
    </p:spTree>
    <p:extLst>
      <p:ext uri="{BB962C8B-B14F-4D97-AF65-F5344CB8AC3E}">
        <p14:creationId xmlns:p14="http://schemas.microsoft.com/office/powerpoint/2010/main" val="8348860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331B04C7-8053-4BD3-9525-22E5CEFA2A2D}" type="slidenum">
              <a:rPr lang="en-US" smtClean="0"/>
              <a:t>17</a:t>
            </a:fld>
            <a:endParaRPr lang="en-US"/>
          </a:p>
        </p:txBody>
      </p:sp>
    </p:spTree>
    <p:extLst>
      <p:ext uri="{BB962C8B-B14F-4D97-AF65-F5344CB8AC3E}">
        <p14:creationId xmlns:p14="http://schemas.microsoft.com/office/powerpoint/2010/main" val="988392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331B04C7-8053-4BD3-9525-22E5CEFA2A2D}" type="slidenum">
              <a:rPr lang="en-US" smtClean="0"/>
              <a:t>18</a:t>
            </a:fld>
            <a:endParaRPr lang="en-US"/>
          </a:p>
        </p:txBody>
      </p:sp>
    </p:spTree>
    <p:extLst>
      <p:ext uri="{BB962C8B-B14F-4D97-AF65-F5344CB8AC3E}">
        <p14:creationId xmlns:p14="http://schemas.microsoft.com/office/powerpoint/2010/main" val="3781522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79AA6-058C-F454-F0AB-999C2742C1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8736DD8-7316-754B-BAD6-88EE9A8FE2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722A14-1B5D-3E1A-AFF8-9B3A3E99F0B0}"/>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5" name="Footer Placeholder 4">
            <a:extLst>
              <a:ext uri="{FF2B5EF4-FFF2-40B4-BE49-F238E27FC236}">
                <a16:creationId xmlns:a16="http://schemas.microsoft.com/office/drawing/2014/main" id="{60F162C0-3A79-D086-CAD9-26705B85B4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DABAAD-2FED-3E44-76D5-230411982857}"/>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1434067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B1B8E-D334-8A72-F9D5-19AE687BB61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6BC8522-3CB5-26EE-8552-ED3DA3188EA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446083-18EF-2BF4-327E-BA19F225C020}"/>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5" name="Footer Placeholder 4">
            <a:extLst>
              <a:ext uri="{FF2B5EF4-FFF2-40B4-BE49-F238E27FC236}">
                <a16:creationId xmlns:a16="http://schemas.microsoft.com/office/drawing/2014/main" id="{0D93D087-D229-7F22-F7E2-0157511D71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145F60-E2A5-7108-5301-CC003AC57D2F}"/>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2717049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C9D550-F808-86AC-ECC2-F9DD47FD1D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D3C1452-AA0E-E2E1-664D-ED0149EF3A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523138-9056-6189-2B3A-FD63DC1DAFEE}"/>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5" name="Footer Placeholder 4">
            <a:extLst>
              <a:ext uri="{FF2B5EF4-FFF2-40B4-BE49-F238E27FC236}">
                <a16:creationId xmlns:a16="http://schemas.microsoft.com/office/drawing/2014/main" id="{FC79FCA6-4B3D-0AE7-114F-6FDC6AC5A7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32D3AC-CC95-4810-9F2A-55DF6CDC880F}"/>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2580196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15781-7BD8-18AF-07FF-5A493FE52C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1A4183-A195-79E8-0639-A871115F88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EC6E62-91E1-5204-5E19-342FBCDFF993}"/>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5" name="Footer Placeholder 4">
            <a:extLst>
              <a:ext uri="{FF2B5EF4-FFF2-40B4-BE49-F238E27FC236}">
                <a16:creationId xmlns:a16="http://schemas.microsoft.com/office/drawing/2014/main" id="{DF10A71E-BCB4-84D9-AA84-9F06A92F9E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17BB3A-280D-C732-D944-8DE03B323393}"/>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2319211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B0E61-2238-3CDA-0A2E-2B996BE8161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76559E3-1501-938A-75CD-25D25A9093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4EFD141-C3B4-CB1D-749B-A34ABF6144DD}"/>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5" name="Footer Placeholder 4">
            <a:extLst>
              <a:ext uri="{FF2B5EF4-FFF2-40B4-BE49-F238E27FC236}">
                <a16:creationId xmlns:a16="http://schemas.microsoft.com/office/drawing/2014/main" id="{87625495-E292-9085-719C-5BBF2DEF2C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375529-4443-9A9C-380C-A4FC0365F786}"/>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1516028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39414-6C86-7933-3445-EA2A7B7DB5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3CADE6-1806-A109-BC03-B1A59F25F8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8793E75-D888-BF09-CC93-33A94E2F5DA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03FFEE6-5440-4F89-0E92-ACDA6EF230B5}"/>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6" name="Footer Placeholder 5">
            <a:extLst>
              <a:ext uri="{FF2B5EF4-FFF2-40B4-BE49-F238E27FC236}">
                <a16:creationId xmlns:a16="http://schemas.microsoft.com/office/drawing/2014/main" id="{CDBE248E-65EF-7B93-93A0-3E91EAA610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DA36AA-4534-439A-EAF6-86111745B93B}"/>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3800686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C6D32-0E22-5823-9DF8-D57DE2B3260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90908F5-B08A-AC0D-492B-7BB3F1386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D71E12-3D95-F063-E303-D452BE228E7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D2F2D0-6A4B-DA03-EEA1-A8BB71AA51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2611BDB-B399-98A4-3753-73ECD43998F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0E0BE55-D89C-7D32-E23E-592B66FD32B9}"/>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8" name="Footer Placeholder 7">
            <a:extLst>
              <a:ext uri="{FF2B5EF4-FFF2-40B4-BE49-F238E27FC236}">
                <a16:creationId xmlns:a16="http://schemas.microsoft.com/office/drawing/2014/main" id="{EE51DF8B-914A-ACF6-FC29-A71993506E9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55FEA3-D8FF-1BCF-A25F-1755DB385DB0}"/>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1051514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4EC19-DFAD-28BC-90B9-E5F293B2474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98D123A-334A-D575-694B-7C09B770ACA8}"/>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4" name="Footer Placeholder 3">
            <a:extLst>
              <a:ext uri="{FF2B5EF4-FFF2-40B4-BE49-F238E27FC236}">
                <a16:creationId xmlns:a16="http://schemas.microsoft.com/office/drawing/2014/main" id="{C7AE927D-5D6F-8187-30E9-B19EE8694B1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AA19372-24C6-2BF1-919B-7D1224980A82}"/>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2791799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837352-463C-409A-FE13-908D909B53B8}"/>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3" name="Footer Placeholder 2">
            <a:extLst>
              <a:ext uri="{FF2B5EF4-FFF2-40B4-BE49-F238E27FC236}">
                <a16:creationId xmlns:a16="http://schemas.microsoft.com/office/drawing/2014/main" id="{366A05EB-5399-96DA-3491-E61DD2A7D8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CCEA0D-14FF-F8D6-3052-27744D387B35}"/>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2911252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3AF2C-EF9D-09B6-B6B5-A959FE5815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9D153B-8D0A-D4CC-8BE8-4350C410BA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9C6B0BF-1649-FABC-78E5-C526C8CCB3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3A9A7B-4839-8F23-3F8F-9605595516DF}"/>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6" name="Footer Placeholder 5">
            <a:extLst>
              <a:ext uri="{FF2B5EF4-FFF2-40B4-BE49-F238E27FC236}">
                <a16:creationId xmlns:a16="http://schemas.microsoft.com/office/drawing/2014/main" id="{66F6B012-75C8-189F-D1F0-4E643B5D43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C4E414-B0AA-1FAD-644D-156DF0ED933E}"/>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815422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75084-2EBF-E85F-1CB5-DA36A16E63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9D256F5-E71E-172A-ABC4-97CA5FDCA7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D48BD9-6603-DFD5-4876-AA740E649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9DD46D-6F16-3595-197C-7913ECBD7284}"/>
              </a:ext>
            </a:extLst>
          </p:cNvPr>
          <p:cNvSpPr>
            <a:spLocks noGrp="1"/>
          </p:cNvSpPr>
          <p:nvPr>
            <p:ph type="dt" sz="half" idx="10"/>
          </p:nvPr>
        </p:nvSpPr>
        <p:spPr/>
        <p:txBody>
          <a:bodyPr/>
          <a:lstStyle/>
          <a:p>
            <a:fld id="{7EB92CEA-0F6F-4F65-9C51-2C33FF77089B}" type="datetimeFigureOut">
              <a:rPr lang="en-US" smtClean="0"/>
              <a:t>6/9/2023</a:t>
            </a:fld>
            <a:endParaRPr lang="en-US"/>
          </a:p>
        </p:txBody>
      </p:sp>
      <p:sp>
        <p:nvSpPr>
          <p:cNvPr id="6" name="Footer Placeholder 5">
            <a:extLst>
              <a:ext uri="{FF2B5EF4-FFF2-40B4-BE49-F238E27FC236}">
                <a16:creationId xmlns:a16="http://schemas.microsoft.com/office/drawing/2014/main" id="{6B88723A-AE9C-7F0F-C7C9-2E92F96372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3D74C0-11E0-2D02-736F-51B17CF75626}"/>
              </a:ext>
            </a:extLst>
          </p:cNvPr>
          <p:cNvSpPr>
            <a:spLocks noGrp="1"/>
          </p:cNvSpPr>
          <p:nvPr>
            <p:ph type="sldNum" sz="quarter" idx="12"/>
          </p:nvPr>
        </p:nvSpPr>
        <p:spPr/>
        <p:txBody>
          <a:bodyPr/>
          <a:lstStyle/>
          <a:p>
            <a:fld id="{69AB55BA-EAF6-4498-82A8-F1539963ADBE}" type="slidenum">
              <a:rPr lang="en-US" smtClean="0"/>
              <a:t>‹#›</a:t>
            </a:fld>
            <a:endParaRPr lang="en-US"/>
          </a:p>
        </p:txBody>
      </p:sp>
    </p:spTree>
    <p:extLst>
      <p:ext uri="{BB962C8B-B14F-4D97-AF65-F5344CB8AC3E}">
        <p14:creationId xmlns:p14="http://schemas.microsoft.com/office/powerpoint/2010/main" val="1919654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02A994-EE77-7090-0599-0D8EA264D4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2CCB704-4AA3-140F-6186-1FF7F57BFD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2767F5-C61B-3F61-9D55-B41E4F648E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B92CEA-0F6F-4F65-9C51-2C33FF77089B}" type="datetimeFigureOut">
              <a:rPr lang="en-US" smtClean="0"/>
              <a:t>6/9/2023</a:t>
            </a:fld>
            <a:endParaRPr lang="en-US"/>
          </a:p>
        </p:txBody>
      </p:sp>
      <p:sp>
        <p:nvSpPr>
          <p:cNvPr id="5" name="Footer Placeholder 4">
            <a:extLst>
              <a:ext uri="{FF2B5EF4-FFF2-40B4-BE49-F238E27FC236}">
                <a16:creationId xmlns:a16="http://schemas.microsoft.com/office/drawing/2014/main" id="{A0886F87-9D6A-7168-870F-1E444C5D0B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80D2B2D-C847-CC1E-D8B7-78837070CC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AB55BA-EAF6-4498-82A8-F1539963ADBE}" type="slidenum">
              <a:rPr lang="en-US" smtClean="0"/>
              <a:t>‹#›</a:t>
            </a:fld>
            <a:endParaRPr lang="en-US"/>
          </a:p>
        </p:txBody>
      </p:sp>
    </p:spTree>
    <p:extLst>
      <p:ext uri="{BB962C8B-B14F-4D97-AF65-F5344CB8AC3E}">
        <p14:creationId xmlns:p14="http://schemas.microsoft.com/office/powerpoint/2010/main" val="1975118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hyperlink" Target="http://bit.ly/3KqnRoE" TargetMode="External"/><Relationship Id="rId7"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10" Type="http://schemas.openxmlformats.org/officeDocument/2006/relationships/image" Target="../media/image32.jpeg"/><Relationship Id="rId4" Type="http://schemas.openxmlformats.org/officeDocument/2006/relationships/image" Target="../media/image26.png"/><Relationship Id="rId9"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image" Target="../media/image46.jpeg"/><Relationship Id="rId7" Type="http://schemas.openxmlformats.org/officeDocument/2006/relationships/image" Target="../media/image50.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9.jpeg"/><Relationship Id="rId7" Type="http://schemas.openxmlformats.org/officeDocument/2006/relationships/diagramColors" Target="../diagrams/colors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B957FA0-050A-9554-6327-3BA25A2CAF1B}"/>
              </a:ext>
            </a:extLst>
          </p:cNvPr>
          <p:cNvPicPr>
            <a:picLocks noChangeAspect="1"/>
          </p:cNvPicPr>
          <p:nvPr/>
        </p:nvPicPr>
        <p:blipFill rotWithShape="1">
          <a:blip r:embed="rId2"/>
          <a:srcRect l="1117" t="22592" r="-1" b="21786"/>
          <a:stretch/>
        </p:blipFill>
        <p:spPr>
          <a:xfrm>
            <a:off x="20" y="10"/>
            <a:ext cx="12191981" cy="6857990"/>
          </a:xfrm>
          <a:prstGeom prst="rect">
            <a:avLst/>
          </a:prstGeom>
        </p:spPr>
      </p:pic>
      <p:sp>
        <p:nvSpPr>
          <p:cNvPr id="12" name="Rectangle 11">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B5D8083-82B2-C941-042B-E69C91672CA8}"/>
              </a:ext>
            </a:extLst>
          </p:cNvPr>
          <p:cNvSpPr>
            <a:spLocks noGrp="1"/>
          </p:cNvSpPr>
          <p:nvPr>
            <p:ph type="title"/>
          </p:nvPr>
        </p:nvSpPr>
        <p:spPr>
          <a:xfrm>
            <a:off x="404553" y="3091928"/>
            <a:ext cx="11134524" cy="2387600"/>
          </a:xfrm>
        </p:spPr>
        <p:txBody>
          <a:bodyPr vert="horz" lIns="91440" tIns="45720" rIns="91440" bIns="45720" rtlCol="0" anchor="b">
            <a:normAutofit fontScale="90000"/>
          </a:bodyPr>
          <a:lstStyle/>
          <a:p>
            <a:r>
              <a:rPr lang="en-US" sz="6000" b="1" dirty="0">
                <a:latin typeface="Century Gothic"/>
              </a:rPr>
              <a:t>Army, Art, Archives: </a:t>
            </a:r>
            <a:br>
              <a:rPr lang="en-US" sz="6000" b="1" dirty="0">
                <a:latin typeface="Century Gothic"/>
              </a:rPr>
            </a:br>
            <a:r>
              <a:rPr lang="en-US" sz="6000" dirty="0">
                <a:latin typeface="Century Gothic"/>
              </a:rPr>
              <a:t>Archival Engagement and Outreach in an Academic Service Academy Library </a:t>
            </a:r>
            <a:endParaRPr lang="en-US" sz="6000" dirty="0"/>
          </a:p>
        </p:txBody>
      </p:sp>
      <p:sp>
        <p:nvSpPr>
          <p:cNvPr id="14" name="Rectangle: Rounded Corners 13">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402480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3" name="Rectangle 5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0F213A-67B7-CD37-2DB1-2E04C8EFDCDC}"/>
              </a:ext>
            </a:extLst>
          </p:cNvPr>
          <p:cNvSpPr>
            <a:spLocks noGrp="1"/>
          </p:cNvSpPr>
          <p:nvPr>
            <p:ph type="title"/>
          </p:nvPr>
        </p:nvSpPr>
        <p:spPr>
          <a:xfrm>
            <a:off x="640080" y="325369"/>
            <a:ext cx="4368602" cy="1956841"/>
          </a:xfrm>
        </p:spPr>
        <p:txBody>
          <a:bodyPr anchor="b">
            <a:normAutofit fontScale="90000"/>
          </a:bodyPr>
          <a:lstStyle/>
          <a:p>
            <a:r>
              <a:rPr lang="en-US" sz="3400" dirty="0">
                <a:latin typeface="Century Gothic"/>
                <a:cs typeface="Calibri Light"/>
              </a:rPr>
              <a:t>Magnificent Miniatures Exhibition: </a:t>
            </a:r>
            <a:br>
              <a:rPr lang="en-US" sz="3400" dirty="0">
                <a:latin typeface="Century Gothic"/>
                <a:cs typeface="Calibri Light"/>
              </a:rPr>
            </a:br>
            <a:br>
              <a:rPr lang="en-US" sz="3400" dirty="0">
                <a:latin typeface="Century Gothic"/>
                <a:cs typeface="Calibri Light"/>
              </a:rPr>
            </a:br>
            <a:r>
              <a:rPr lang="en-US" sz="3400" b="1" dirty="0">
                <a:latin typeface="Century Gothic"/>
                <a:cs typeface="Calibri Light"/>
              </a:rPr>
              <a:t>Project Planning</a:t>
            </a:r>
          </a:p>
        </p:txBody>
      </p:sp>
      <p:sp>
        <p:nvSpPr>
          <p:cNvPr id="3" name="Content Placeholder 2">
            <a:extLst>
              <a:ext uri="{FF2B5EF4-FFF2-40B4-BE49-F238E27FC236}">
                <a16:creationId xmlns:a16="http://schemas.microsoft.com/office/drawing/2014/main" id="{AF30627A-3E85-D368-4908-CE76DB5064F4}"/>
              </a:ext>
            </a:extLst>
          </p:cNvPr>
          <p:cNvSpPr>
            <a:spLocks noGrp="1"/>
          </p:cNvSpPr>
          <p:nvPr>
            <p:ph idx="1"/>
          </p:nvPr>
        </p:nvSpPr>
        <p:spPr>
          <a:xfrm>
            <a:off x="640080" y="2872899"/>
            <a:ext cx="4243589" cy="3320668"/>
          </a:xfrm>
        </p:spPr>
        <p:txBody>
          <a:bodyPr vert="horz" lIns="91440" tIns="45720" rIns="91440" bIns="45720" rtlCol="0" anchor="t">
            <a:normAutofit fontScale="77500" lnSpcReduction="20000"/>
          </a:bodyPr>
          <a:lstStyle/>
          <a:p>
            <a:r>
              <a:rPr lang="en-US" sz="2200" b="1" dirty="0">
                <a:latin typeface="Century Gothic"/>
                <a:cs typeface="Calibri"/>
              </a:rPr>
              <a:t>Create Project Timeline</a:t>
            </a:r>
            <a:r>
              <a:rPr lang="en-US" sz="2200" dirty="0">
                <a:latin typeface="Century Gothic"/>
                <a:cs typeface="Calibri"/>
              </a:rPr>
              <a:t>: Aim to understand your audience and what they want from their viewing experience, and you plan your pre-installation to post-installation project timeline</a:t>
            </a:r>
          </a:p>
          <a:p>
            <a:r>
              <a:rPr lang="en-US" sz="2200" b="1" dirty="0">
                <a:latin typeface="Century Gothic"/>
                <a:cs typeface="Calibri"/>
              </a:rPr>
              <a:t>Securing Venue/Space</a:t>
            </a:r>
            <a:r>
              <a:rPr lang="en-US" sz="2200" dirty="0">
                <a:latin typeface="Century Gothic"/>
                <a:cs typeface="Calibri"/>
              </a:rPr>
              <a:t>: Consider security, light, accessibility, and functionality</a:t>
            </a:r>
            <a:endParaRPr lang="en-US" dirty="0">
              <a:cs typeface="Calibri"/>
            </a:endParaRPr>
          </a:p>
          <a:p>
            <a:r>
              <a:rPr lang="en-US" sz="2200" b="1" dirty="0">
                <a:latin typeface="Century Gothic"/>
                <a:cs typeface="Calibri"/>
              </a:rPr>
              <a:t>Galvanizing Staff: </a:t>
            </a:r>
            <a:r>
              <a:rPr lang="en-US" sz="2200" dirty="0">
                <a:latin typeface="Century Gothic"/>
                <a:cs typeface="Calibri"/>
              </a:rPr>
              <a:t>Tap into specific staff talents and be mindful of popular vacation time for staff availability as well as simultaneous events happening on campus</a:t>
            </a:r>
            <a:r>
              <a:rPr lang="en-US" sz="2200" b="1" dirty="0">
                <a:latin typeface="Century Gothic"/>
                <a:cs typeface="Calibri"/>
              </a:rPr>
              <a:t> </a:t>
            </a:r>
          </a:p>
          <a:p>
            <a:endParaRPr lang="en-US" sz="2200" dirty="0">
              <a:latin typeface="Century Gothic"/>
              <a:cs typeface="Calibri"/>
            </a:endParaRPr>
          </a:p>
        </p:txBody>
      </p:sp>
      <p:pic>
        <p:nvPicPr>
          <p:cNvPr id="4" name="Picture 4" descr="A picture containing ceiling, indoor, floor&#10;&#10;Description automatically generated">
            <a:extLst>
              <a:ext uri="{FF2B5EF4-FFF2-40B4-BE49-F238E27FC236}">
                <a16:creationId xmlns:a16="http://schemas.microsoft.com/office/drawing/2014/main" id="{1EF30014-F23A-C9AE-0A18-78A85ED86C16}"/>
              </a:ext>
            </a:extLst>
          </p:cNvPr>
          <p:cNvPicPr>
            <a:picLocks noChangeAspect="1"/>
          </p:cNvPicPr>
          <p:nvPr/>
        </p:nvPicPr>
        <p:blipFill rotWithShape="1">
          <a:blip r:embed="rId2"/>
          <a:srcRect t="21739" r="-1" b="3487"/>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898332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6" name="Rectangle 85">
            <a:extLst>
              <a:ext uri="{FF2B5EF4-FFF2-40B4-BE49-F238E27FC236}">
                <a16:creationId xmlns:a16="http://schemas.microsoft.com/office/drawing/2014/main" id="{94E4D846-3AFC-4F86-8C35-24B0542A2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picture containing indoor, wall, floor, room">
            <a:extLst>
              <a:ext uri="{FF2B5EF4-FFF2-40B4-BE49-F238E27FC236}">
                <a16:creationId xmlns:a16="http://schemas.microsoft.com/office/drawing/2014/main" id="{471AD4D2-5974-3177-D494-FDEE1221B626}"/>
              </a:ext>
            </a:extLst>
          </p:cNvPr>
          <p:cNvPicPr>
            <a:picLocks noChangeAspect="1"/>
          </p:cNvPicPr>
          <p:nvPr/>
        </p:nvPicPr>
        <p:blipFill rotWithShape="1">
          <a:blip r:embed="rId2">
            <a:extLst>
              <a:ext uri="{28A0092B-C50C-407E-A947-70E740481C1C}">
                <a14:useLocalDpi xmlns:a14="http://schemas.microsoft.com/office/drawing/2010/main" val="0"/>
              </a:ext>
            </a:extLst>
          </a:blip>
          <a:srcRect l="13818" t="9091"/>
          <a:stretch/>
        </p:blipFill>
        <p:spPr>
          <a:xfrm>
            <a:off x="20" y="10"/>
            <a:ext cx="8668492" cy="6857990"/>
          </a:xfrm>
          <a:prstGeom prst="rect">
            <a:avLst/>
          </a:prstGeom>
        </p:spPr>
      </p:pic>
      <p:sp>
        <p:nvSpPr>
          <p:cNvPr id="88" name="Rectangle 87">
            <a:extLst>
              <a:ext uri="{FF2B5EF4-FFF2-40B4-BE49-F238E27FC236}">
                <a16:creationId xmlns:a16="http://schemas.microsoft.com/office/drawing/2014/main" id="{284781B9-12CB-45C3-907A-9ED93FF72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435399" y="0"/>
            <a:ext cx="9756601" cy="6858000"/>
          </a:xfrm>
          <a:prstGeom prst="rect">
            <a:avLst/>
          </a:prstGeom>
          <a:gradFill>
            <a:gsLst>
              <a:gs pos="53000">
                <a:schemeClr val="bg1"/>
              </a:gs>
              <a:gs pos="35000">
                <a:schemeClr val="bg1">
                  <a:alpha val="76000"/>
                </a:schemeClr>
              </a:gs>
              <a:gs pos="19000">
                <a:schemeClr val="bg1">
                  <a:alpha val="40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1202F8-36EA-6C30-1ABB-659FE3D0D152}"/>
              </a:ext>
            </a:extLst>
          </p:cNvPr>
          <p:cNvSpPr>
            <a:spLocks noGrp="1"/>
          </p:cNvSpPr>
          <p:nvPr>
            <p:ph type="title"/>
          </p:nvPr>
        </p:nvSpPr>
        <p:spPr>
          <a:xfrm>
            <a:off x="8370470" y="914400"/>
            <a:ext cx="3438144" cy="1124712"/>
          </a:xfrm>
        </p:spPr>
        <p:txBody>
          <a:bodyPr anchor="b">
            <a:normAutofit fontScale="90000"/>
          </a:bodyPr>
          <a:lstStyle/>
          <a:p>
            <a:r>
              <a:rPr lang="en-US" sz="2600" dirty="0">
                <a:latin typeface="Century Gothic" panose="020B0502020202020204" pitchFamily="34" charset="0"/>
                <a:cs typeface="Calibri Light"/>
              </a:rPr>
              <a:t>Magnificent Miniatures Exhibition-</a:t>
            </a:r>
            <a:r>
              <a:rPr lang="en-US" sz="2600" b="1" dirty="0">
                <a:latin typeface="Century Gothic" panose="020B0502020202020204" pitchFamily="34" charset="0"/>
                <a:cs typeface="Calibri Light"/>
              </a:rPr>
              <a:t>Installation</a:t>
            </a:r>
            <a:endParaRPr lang="en-US" sz="2600" b="1" dirty="0">
              <a:latin typeface="Century Gothic" panose="020B0502020202020204" pitchFamily="34" charset="0"/>
            </a:endParaRPr>
          </a:p>
        </p:txBody>
      </p:sp>
      <p:sp>
        <p:nvSpPr>
          <p:cNvPr id="90" name="Rectangle 89">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687333"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92" name="Rectangle 91">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53018" y="2443480"/>
            <a:ext cx="3218688"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98F8C1DC-2A2E-344A-A924-3362595DA528}"/>
              </a:ext>
            </a:extLst>
          </p:cNvPr>
          <p:cNvSpPr>
            <a:spLocks noGrp="1"/>
          </p:cNvSpPr>
          <p:nvPr>
            <p:ph idx="1"/>
          </p:nvPr>
        </p:nvSpPr>
        <p:spPr>
          <a:xfrm>
            <a:off x="8370470" y="2530602"/>
            <a:ext cx="3438906" cy="3207258"/>
          </a:xfrm>
        </p:spPr>
        <p:txBody>
          <a:bodyPr vert="horz" lIns="91440" tIns="45720" rIns="91440" bIns="45720" rtlCol="0" anchor="t">
            <a:noAutofit/>
          </a:bodyPr>
          <a:lstStyle/>
          <a:p>
            <a:pPr marL="0" indent="0">
              <a:buNone/>
            </a:pPr>
            <a:r>
              <a:rPr lang="en-US" sz="1400" dirty="0">
                <a:latin typeface="Century Gothic" panose="020B0502020202020204" pitchFamily="34" charset="0"/>
                <a:cs typeface="Calibri"/>
              </a:rPr>
              <a:t>As library professionals, we aim to share our holdings dynamically, particularly exhibit development. Art can be an expression of experience, and by participating in this program, cadets conveyed their individual voices within the broader story of life at West Point. Next, as exhibit designers, we could tap into our creativity, aesthetic sensibilities, and orientation as we chose label templates, typeface, selected spaces, and applied considerations of accessibility, shape, size, and color when arranging works into eye-catching groups that featured a particular subject. From there, our audience could decide for themselves how each piece fits into the larger framework of the exhibition.</a:t>
            </a:r>
          </a:p>
        </p:txBody>
      </p:sp>
    </p:spTree>
    <p:extLst>
      <p:ext uri="{BB962C8B-B14F-4D97-AF65-F5344CB8AC3E}">
        <p14:creationId xmlns:p14="http://schemas.microsoft.com/office/powerpoint/2010/main" val="1576850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1202F8-36EA-6C30-1ABB-659FE3D0D152}"/>
              </a:ext>
            </a:extLst>
          </p:cNvPr>
          <p:cNvSpPr>
            <a:spLocks noGrp="1"/>
          </p:cNvSpPr>
          <p:nvPr>
            <p:ph type="title"/>
          </p:nvPr>
        </p:nvSpPr>
        <p:spPr>
          <a:xfrm>
            <a:off x="589560" y="856180"/>
            <a:ext cx="4560584" cy="1128068"/>
          </a:xfrm>
        </p:spPr>
        <p:txBody>
          <a:bodyPr anchor="ctr">
            <a:normAutofit fontScale="90000"/>
          </a:bodyPr>
          <a:lstStyle/>
          <a:p>
            <a:r>
              <a:rPr lang="en-US" sz="3400" dirty="0">
                <a:latin typeface="Century Gothic" panose="020B0502020202020204" pitchFamily="34" charset="0"/>
                <a:cs typeface="Calibri Light"/>
              </a:rPr>
              <a:t>Magnificent Miniatures Exhibition-</a:t>
            </a:r>
            <a:r>
              <a:rPr lang="en-US" sz="3400" b="1" dirty="0">
                <a:latin typeface="Century Gothic" panose="020B0502020202020204" pitchFamily="34" charset="0"/>
                <a:cs typeface="Calibri Light"/>
              </a:rPr>
              <a:t>Installation</a:t>
            </a:r>
            <a:endParaRPr lang="en-US" sz="3400" b="1" dirty="0">
              <a:latin typeface="Century Gothic" panose="020B0502020202020204" pitchFamily="34" charset="0"/>
            </a:endParaRPr>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74"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8F8C1DC-2A2E-344A-A924-3362595DA528}"/>
              </a:ext>
            </a:extLst>
          </p:cNvPr>
          <p:cNvSpPr>
            <a:spLocks noGrp="1"/>
          </p:cNvSpPr>
          <p:nvPr>
            <p:ph idx="1"/>
          </p:nvPr>
        </p:nvSpPr>
        <p:spPr>
          <a:xfrm>
            <a:off x="590719" y="2330505"/>
            <a:ext cx="4559425" cy="3979585"/>
          </a:xfrm>
        </p:spPr>
        <p:txBody>
          <a:bodyPr vert="horz" lIns="91440" tIns="45720" rIns="91440" bIns="45720" rtlCol="0" anchor="ctr">
            <a:normAutofit fontScale="92500" lnSpcReduction="20000"/>
          </a:bodyPr>
          <a:lstStyle/>
          <a:p>
            <a:r>
              <a:rPr lang="en-US" sz="2000" b="1" dirty="0">
                <a:latin typeface="Century Gothic" panose="020B0502020202020204" pitchFamily="34" charset="0"/>
                <a:cs typeface="Calibri"/>
              </a:rPr>
              <a:t>Materials Needed: </a:t>
            </a:r>
            <a:r>
              <a:rPr lang="en-US" sz="2000" dirty="0">
                <a:latin typeface="Century Gothic" panose="020B0502020202020204" pitchFamily="34" charset="0"/>
                <a:cs typeface="Calibri"/>
              </a:rPr>
              <a:t>Command Strips, Cardboard Frames, Art Panels, Matboard for Labels</a:t>
            </a:r>
          </a:p>
          <a:p>
            <a:r>
              <a:rPr lang="en-US" sz="2000" b="1" dirty="0">
                <a:latin typeface="Century Gothic" panose="020B0502020202020204" pitchFamily="34" charset="0"/>
                <a:cs typeface="Calibri"/>
              </a:rPr>
              <a:t>Spatial Planning: </a:t>
            </a:r>
            <a:r>
              <a:rPr lang="en-US" sz="2000" dirty="0">
                <a:latin typeface="Century Gothic" panose="020B0502020202020204" pitchFamily="34" charset="0"/>
                <a:cs typeface="Calibri"/>
              </a:rPr>
              <a:t>Choosing a design that can accommodate a myriad number of returned canvases while also remaining cognizant of security, lighting, accessibility, and functionality</a:t>
            </a:r>
          </a:p>
          <a:p>
            <a:r>
              <a:rPr lang="en-US" sz="2000" b="1" dirty="0">
                <a:latin typeface="Century Gothic" panose="020B0502020202020204" pitchFamily="34" charset="0"/>
                <a:cs typeface="Calibri"/>
              </a:rPr>
              <a:t>Template and Labels: </a:t>
            </a:r>
            <a:r>
              <a:rPr lang="en-US" sz="2000" dirty="0">
                <a:latin typeface="Century Gothic" panose="020B0502020202020204" pitchFamily="34" charset="0"/>
                <a:cs typeface="Calibri"/>
              </a:rPr>
              <a:t>Design considerations Museum Style Vs. Salon Style; Grouping, arranging works into eye catching groups that feature a subject or theme or related image;  Template for hanging canvases and create art labels as canvases are submitted</a:t>
            </a:r>
            <a:endParaRPr lang="en-US" sz="2000" b="1" dirty="0">
              <a:latin typeface="Century Gothic" panose="020B0502020202020204" pitchFamily="34" charset="0"/>
              <a:cs typeface="Calibri"/>
            </a:endParaRPr>
          </a:p>
          <a:p>
            <a:endParaRPr lang="en-US" sz="2000" dirty="0">
              <a:cs typeface="Calibri"/>
            </a:endParaRPr>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a:extLst>
              <a:ext uri="{FF2B5EF4-FFF2-40B4-BE49-F238E27FC236}">
                <a16:creationId xmlns:a16="http://schemas.microsoft.com/office/drawing/2014/main" id="{3B0877AA-8E96-2FDF-0D48-2146FAE6929F}"/>
              </a:ext>
            </a:extLst>
          </p:cNvPr>
          <p:cNvPicPr>
            <a:picLocks noChangeAspect="1"/>
          </p:cNvPicPr>
          <p:nvPr/>
        </p:nvPicPr>
        <p:blipFill rotWithShape="1">
          <a:blip r:embed="rId3"/>
          <a:srcRect l="11316" r="11316"/>
          <a:stretch/>
        </p:blipFill>
        <p:spPr>
          <a:xfrm>
            <a:off x="5977788" y="799352"/>
            <a:ext cx="5425410" cy="5259296"/>
          </a:xfrm>
          <a:prstGeom prst="rect">
            <a:avLst/>
          </a:prstGeom>
        </p:spPr>
      </p:pic>
    </p:spTree>
    <p:extLst>
      <p:ext uri="{BB962C8B-B14F-4D97-AF65-F5344CB8AC3E}">
        <p14:creationId xmlns:p14="http://schemas.microsoft.com/office/powerpoint/2010/main" val="2894264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7" name="Rectangle 96">
            <a:extLst>
              <a:ext uri="{FF2B5EF4-FFF2-40B4-BE49-F238E27FC236}">
                <a16:creationId xmlns:a16="http://schemas.microsoft.com/office/drawing/2014/main" id="{69A38EBA-6E97-44A4-B4B8-D9FB5D33F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1202F8-36EA-6C30-1ABB-659FE3D0D152}"/>
              </a:ext>
            </a:extLst>
          </p:cNvPr>
          <p:cNvSpPr>
            <a:spLocks noGrp="1"/>
          </p:cNvSpPr>
          <p:nvPr>
            <p:ph type="title"/>
          </p:nvPr>
        </p:nvSpPr>
        <p:spPr>
          <a:xfrm>
            <a:off x="411480" y="991443"/>
            <a:ext cx="4502858" cy="1087819"/>
          </a:xfrm>
        </p:spPr>
        <p:txBody>
          <a:bodyPr anchor="b">
            <a:normAutofit fontScale="90000"/>
          </a:bodyPr>
          <a:lstStyle/>
          <a:p>
            <a:r>
              <a:rPr lang="en-US" sz="3400" dirty="0">
                <a:latin typeface="Century Gothic" panose="020B0502020202020204" pitchFamily="34" charset="0"/>
                <a:cs typeface="Calibri Light"/>
              </a:rPr>
              <a:t>Magnificent Miniatures Exhibition-</a:t>
            </a:r>
            <a:r>
              <a:rPr lang="en-US" sz="3400" b="1" dirty="0">
                <a:latin typeface="Century Gothic" panose="020B0502020202020204" pitchFamily="34" charset="0"/>
                <a:cs typeface="Calibri Light"/>
              </a:rPr>
              <a:t>Installation</a:t>
            </a:r>
            <a:endParaRPr lang="en-US" sz="3400" b="1" dirty="0">
              <a:latin typeface="Century Gothic" panose="020B0502020202020204" pitchFamily="34" charset="0"/>
            </a:endParaRPr>
          </a:p>
        </p:txBody>
      </p:sp>
      <p:sp>
        <p:nvSpPr>
          <p:cNvPr id="99" name="!!accent">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1" name="Rectangle 100">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480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98F8C1DC-2A2E-344A-A924-3362595DA528}"/>
              </a:ext>
            </a:extLst>
          </p:cNvPr>
          <p:cNvSpPr>
            <a:spLocks noGrp="1"/>
          </p:cNvSpPr>
          <p:nvPr>
            <p:ph idx="1"/>
          </p:nvPr>
        </p:nvSpPr>
        <p:spPr>
          <a:xfrm>
            <a:off x="441479" y="2371870"/>
            <a:ext cx="4502858" cy="3492868"/>
          </a:xfrm>
        </p:spPr>
        <p:txBody>
          <a:bodyPr vert="horz" lIns="91440" tIns="45720" rIns="91440" bIns="45720" rtlCol="0">
            <a:normAutofit/>
          </a:bodyPr>
          <a:lstStyle/>
          <a:p>
            <a:r>
              <a:rPr lang="en-US" sz="1800" b="1" dirty="0">
                <a:latin typeface="Century Gothic" panose="020B0502020202020204" pitchFamily="34" charset="0"/>
                <a:cs typeface="Calibri"/>
              </a:rPr>
              <a:t>Post Installation Plan/Engagement with Patrons: </a:t>
            </a:r>
            <a:r>
              <a:rPr lang="en-US" sz="1800" dirty="0">
                <a:latin typeface="Century Gothic" panose="020B0502020202020204" pitchFamily="34" charset="0"/>
                <a:cs typeface="Calibri"/>
              </a:rPr>
              <a:t>Consider an opening event unveiling the exhibit; invite VIP members of the community</a:t>
            </a:r>
          </a:p>
          <a:p>
            <a:r>
              <a:rPr lang="en-US" sz="1800" b="1" dirty="0">
                <a:latin typeface="Century Gothic" panose="020B0502020202020204" pitchFamily="34" charset="0"/>
                <a:cs typeface="Calibri"/>
              </a:rPr>
              <a:t>Assessment: </a:t>
            </a:r>
            <a:r>
              <a:rPr lang="en-US" sz="1800" dirty="0">
                <a:latin typeface="Century Gothic" panose="020B0502020202020204" pitchFamily="34" charset="0"/>
                <a:cs typeface="Calibri"/>
              </a:rPr>
              <a:t>Consider different assessment options to gather as much knowledge and information as possible regarding visitors' behavior, reactions, and comments</a:t>
            </a:r>
            <a:endParaRPr lang="en-US" sz="1800" b="1" dirty="0">
              <a:latin typeface="Century Gothic" panose="020B0502020202020204" pitchFamily="34" charset="0"/>
            </a:endParaRPr>
          </a:p>
          <a:p>
            <a:endParaRPr lang="en-US" sz="1800" dirty="0">
              <a:cs typeface="Calibri"/>
            </a:endParaRPr>
          </a:p>
        </p:txBody>
      </p:sp>
      <p:pic>
        <p:nvPicPr>
          <p:cNvPr id="5" name="Picture 4" descr="A picture containing text, floor, indoor, room">
            <a:extLst>
              <a:ext uri="{FF2B5EF4-FFF2-40B4-BE49-F238E27FC236}">
                <a16:creationId xmlns:a16="http://schemas.microsoft.com/office/drawing/2014/main" id="{0F34859F-DE13-2A85-ABA0-99387AE37620}"/>
              </a:ext>
            </a:extLst>
          </p:cNvPr>
          <p:cNvPicPr>
            <a:picLocks noChangeAspect="1"/>
          </p:cNvPicPr>
          <p:nvPr/>
        </p:nvPicPr>
        <p:blipFill rotWithShape="1">
          <a:blip r:embed="rId2">
            <a:extLst>
              <a:ext uri="{28A0092B-C50C-407E-A947-70E740481C1C}">
                <a14:useLocalDpi xmlns:a14="http://schemas.microsoft.com/office/drawing/2010/main" val="0"/>
              </a:ext>
            </a:extLst>
          </a:blip>
          <a:srcRect l="13774" r="11793"/>
          <a:stretch/>
        </p:blipFill>
        <p:spPr>
          <a:xfrm>
            <a:off x="5385816" y="-2"/>
            <a:ext cx="6806184" cy="6858001"/>
          </a:xfrm>
          <a:prstGeom prst="rect">
            <a:avLst/>
          </a:prstGeom>
        </p:spPr>
      </p:pic>
      <p:pic>
        <p:nvPicPr>
          <p:cNvPr id="8" name="Picture 7" descr="A picture containing text, indoor, table, dining table&#10;&#10;Description automatically generated">
            <a:extLst>
              <a:ext uri="{FF2B5EF4-FFF2-40B4-BE49-F238E27FC236}">
                <a16:creationId xmlns:a16="http://schemas.microsoft.com/office/drawing/2014/main" id="{1B18BFBA-8C82-13EE-2E66-01EDEA0414D3}"/>
              </a:ext>
            </a:extLst>
          </p:cNvPr>
          <p:cNvPicPr>
            <a:picLocks noChangeAspect="1"/>
          </p:cNvPicPr>
          <p:nvPr/>
        </p:nvPicPr>
        <p:blipFill rotWithShape="1">
          <a:blip r:embed="rId3">
            <a:extLst>
              <a:ext uri="{28A0092B-C50C-407E-A947-70E740481C1C}">
                <a14:useLocalDpi xmlns:a14="http://schemas.microsoft.com/office/drawing/2010/main" val="0"/>
              </a:ext>
            </a:extLst>
          </a:blip>
          <a:srcRect r="23" b="3"/>
          <a:stretch/>
        </p:blipFill>
        <p:spPr>
          <a:xfrm>
            <a:off x="1371600" y="4925551"/>
            <a:ext cx="3439974" cy="1832344"/>
          </a:xfrm>
          <a:prstGeom prst="rect">
            <a:avLst/>
          </a:prstGeom>
        </p:spPr>
      </p:pic>
    </p:spTree>
    <p:extLst>
      <p:ext uri="{BB962C8B-B14F-4D97-AF65-F5344CB8AC3E}">
        <p14:creationId xmlns:p14="http://schemas.microsoft.com/office/powerpoint/2010/main" val="3593799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picture containing text, indoor, scene, white&#10;&#10;Description automatically generated">
            <a:extLst>
              <a:ext uri="{FF2B5EF4-FFF2-40B4-BE49-F238E27FC236}">
                <a16:creationId xmlns:a16="http://schemas.microsoft.com/office/drawing/2014/main" id="{1B1C1601-ED04-9C8D-E217-21A20B8525B2}"/>
              </a:ext>
            </a:extLst>
          </p:cNvPr>
          <p:cNvPicPr>
            <a:picLocks noChangeAspect="1"/>
          </p:cNvPicPr>
          <p:nvPr/>
        </p:nvPicPr>
        <p:blipFill rotWithShape="1">
          <a:blip r:embed="rId2">
            <a:extLst>
              <a:ext uri="{28A0092B-C50C-407E-A947-70E740481C1C}">
                <a14:useLocalDpi xmlns:a14="http://schemas.microsoft.com/office/drawing/2010/main" val="0"/>
              </a:ext>
            </a:extLst>
          </a:blip>
          <a:srcRect b="900"/>
          <a:stretch/>
        </p:blipFill>
        <p:spPr>
          <a:xfrm>
            <a:off x="20" y="1282"/>
            <a:ext cx="12191980" cy="6856718"/>
          </a:xfrm>
          <a:prstGeom prst="rect">
            <a:avLst/>
          </a:prstGeom>
        </p:spPr>
      </p:pic>
    </p:spTree>
    <p:extLst>
      <p:ext uri="{BB962C8B-B14F-4D97-AF65-F5344CB8AC3E}">
        <p14:creationId xmlns:p14="http://schemas.microsoft.com/office/powerpoint/2010/main" val="3425735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4F7B9026-36AD-42E4-B172-8D68F3A33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6" name="Picture 6" descr="A picture containing person, indoor, military, person&#10;&#10;Description automatically generated">
            <a:extLst>
              <a:ext uri="{FF2B5EF4-FFF2-40B4-BE49-F238E27FC236}">
                <a16:creationId xmlns:a16="http://schemas.microsoft.com/office/drawing/2014/main" id="{81E0BF5A-42E5-A441-8963-60873C024143}"/>
              </a:ext>
            </a:extLst>
          </p:cNvPr>
          <p:cNvPicPr>
            <a:picLocks noChangeAspect="1"/>
          </p:cNvPicPr>
          <p:nvPr/>
        </p:nvPicPr>
        <p:blipFill rotWithShape="1">
          <a:blip r:embed="rId2"/>
          <a:srcRect r="22361" b="-3"/>
          <a:stretch/>
        </p:blipFill>
        <p:spPr>
          <a:xfrm>
            <a:off x="192528" y="171716"/>
            <a:ext cx="3793268" cy="6514565"/>
          </a:xfrm>
          <a:prstGeom prst="rect">
            <a:avLst/>
          </a:prstGeom>
        </p:spPr>
      </p:pic>
      <p:pic>
        <p:nvPicPr>
          <p:cNvPr id="2" name="Picture 2" descr="A picture containing person, floor, indoor, room&#10;&#10;Description automatically generated">
            <a:extLst>
              <a:ext uri="{FF2B5EF4-FFF2-40B4-BE49-F238E27FC236}">
                <a16:creationId xmlns:a16="http://schemas.microsoft.com/office/drawing/2014/main" id="{4ED05A94-E055-36D4-012B-81D2170EC531}"/>
              </a:ext>
            </a:extLst>
          </p:cNvPr>
          <p:cNvPicPr>
            <a:picLocks noChangeAspect="1"/>
          </p:cNvPicPr>
          <p:nvPr/>
        </p:nvPicPr>
        <p:blipFill rotWithShape="1">
          <a:blip r:embed="rId3"/>
          <a:srcRect l="14743" r="7012" b="-3"/>
          <a:stretch/>
        </p:blipFill>
        <p:spPr>
          <a:xfrm>
            <a:off x="4184538" y="171716"/>
            <a:ext cx="3822924" cy="6514565"/>
          </a:xfrm>
          <a:prstGeom prst="rect">
            <a:avLst/>
          </a:prstGeom>
        </p:spPr>
      </p:pic>
      <p:pic>
        <p:nvPicPr>
          <p:cNvPr id="4" name="Picture 4" descr="A picture containing person, indoor, standing, gallery&#10;&#10;Description automatically generated">
            <a:extLst>
              <a:ext uri="{FF2B5EF4-FFF2-40B4-BE49-F238E27FC236}">
                <a16:creationId xmlns:a16="http://schemas.microsoft.com/office/drawing/2014/main" id="{19A1767F-4C19-3D3C-6F9E-D91551B40A19}"/>
              </a:ext>
            </a:extLst>
          </p:cNvPr>
          <p:cNvPicPr>
            <a:picLocks noChangeAspect="1"/>
          </p:cNvPicPr>
          <p:nvPr/>
        </p:nvPicPr>
        <p:blipFill rotWithShape="1">
          <a:blip r:embed="rId4"/>
          <a:srcRect l="4139" r="52124" b="-1"/>
          <a:stretch/>
        </p:blipFill>
        <p:spPr>
          <a:xfrm>
            <a:off x="8188032" y="171716"/>
            <a:ext cx="3799007" cy="6514565"/>
          </a:xfrm>
          <a:prstGeom prst="rect">
            <a:avLst/>
          </a:prstGeom>
        </p:spPr>
      </p:pic>
    </p:spTree>
    <p:extLst>
      <p:ext uri="{BB962C8B-B14F-4D97-AF65-F5344CB8AC3E}">
        <p14:creationId xmlns:p14="http://schemas.microsoft.com/office/powerpoint/2010/main" val="2521841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350938-00CF-EAB5-FBD0-9D0A05427D1F}"/>
              </a:ext>
            </a:extLst>
          </p:cNvPr>
          <p:cNvSpPr>
            <a:spLocks noGrp="1"/>
          </p:cNvSpPr>
          <p:nvPr>
            <p:ph type="title"/>
          </p:nvPr>
        </p:nvSpPr>
        <p:spPr>
          <a:xfrm>
            <a:off x="589560" y="856180"/>
            <a:ext cx="4560584" cy="1128068"/>
          </a:xfrm>
        </p:spPr>
        <p:txBody>
          <a:bodyPr anchor="ctr">
            <a:normAutofit/>
          </a:bodyPr>
          <a:lstStyle/>
          <a:p>
            <a:r>
              <a:rPr lang="en-US" sz="3700" dirty="0">
                <a:latin typeface="Century Gothic" panose="020B0502020202020204" pitchFamily="34" charset="0"/>
                <a:cs typeface="Calibri Light"/>
              </a:rPr>
              <a:t>Magnificent Exhibition: </a:t>
            </a:r>
            <a:r>
              <a:rPr lang="en-US" sz="3700" b="1" dirty="0">
                <a:latin typeface="Century Gothic" panose="020B0502020202020204" pitchFamily="34" charset="0"/>
                <a:cs typeface="Calibri Light"/>
              </a:rPr>
              <a:t>Digital</a:t>
            </a:r>
            <a:endParaRPr lang="en-US" sz="3700" b="1" dirty="0">
              <a:latin typeface="Century Gothic" panose="020B0502020202020204" pitchFamily="34" charset="0"/>
            </a:endParaRP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8AD4095-AC95-A0A2-910F-A5E60FE17762}"/>
              </a:ext>
            </a:extLst>
          </p:cNvPr>
          <p:cNvSpPr>
            <a:spLocks noGrp="1"/>
          </p:cNvSpPr>
          <p:nvPr>
            <p:ph idx="1"/>
          </p:nvPr>
        </p:nvSpPr>
        <p:spPr>
          <a:xfrm>
            <a:off x="629562" y="2291516"/>
            <a:ext cx="4559425" cy="3979585"/>
          </a:xfrm>
        </p:spPr>
        <p:txBody>
          <a:bodyPr vert="horz" lIns="91440" tIns="45720" rIns="91440" bIns="45720" rtlCol="0" anchor="ctr">
            <a:normAutofit fontScale="92500"/>
          </a:bodyPr>
          <a:lstStyle/>
          <a:p>
            <a:r>
              <a:rPr lang="en-US" sz="2000" dirty="0">
                <a:cs typeface="Calibri"/>
              </a:rPr>
              <a:t>Used this opportunity to digitize the tiny Art for future inclusion as a new series in USMA Archives and Special Collections.</a:t>
            </a:r>
          </a:p>
          <a:p>
            <a:r>
              <a:rPr lang="en-US" sz="2000" dirty="0">
                <a:cs typeface="Calibri"/>
              </a:rPr>
              <a:t>Utilized Omeka, a free, flexible, and open-source web-publishing platform for displaying libraries, museums, archives, and scholarly collections and exhibitions.</a:t>
            </a:r>
          </a:p>
          <a:p>
            <a:r>
              <a:rPr lang="en-US" sz="2000" dirty="0">
                <a:cs typeface="Calibri"/>
              </a:rPr>
              <a:t>Developed a digital exhibit that allowed us to share the artwork, history, and culture of West Point without limitations of time or location and encouraged community connection through Art.</a:t>
            </a:r>
          </a:p>
          <a:p>
            <a:endParaRPr lang="en-US" sz="2000" dirty="0">
              <a:cs typeface="Calibri"/>
            </a:endParaRPr>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BED9E01-9B25-A731-7E83-56E2EBAE2F1B}"/>
              </a:ext>
            </a:extLst>
          </p:cNvPr>
          <p:cNvSpPr txBox="1"/>
          <p:nvPr/>
        </p:nvSpPr>
        <p:spPr>
          <a:xfrm>
            <a:off x="1678994" y="600182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hlinkClick r:id="rId3"/>
              </a:rPr>
              <a:t>http://bit.ly/3KqnRoE</a:t>
            </a:r>
            <a:endParaRPr lang="en-US" dirty="0"/>
          </a:p>
        </p:txBody>
      </p:sp>
      <p:pic>
        <p:nvPicPr>
          <p:cNvPr id="6" name="Picture 6" descr="Qr code&#10;&#10;Description automatically generated">
            <a:extLst>
              <a:ext uri="{FF2B5EF4-FFF2-40B4-BE49-F238E27FC236}">
                <a16:creationId xmlns:a16="http://schemas.microsoft.com/office/drawing/2014/main" id="{DD80ED95-272C-1690-B09E-5F77B520C641}"/>
              </a:ext>
            </a:extLst>
          </p:cNvPr>
          <p:cNvPicPr>
            <a:picLocks noChangeAspect="1"/>
          </p:cNvPicPr>
          <p:nvPr/>
        </p:nvPicPr>
        <p:blipFill>
          <a:blip r:embed="rId4"/>
          <a:stretch>
            <a:fillRect/>
          </a:stretch>
        </p:blipFill>
        <p:spPr>
          <a:xfrm>
            <a:off x="249765" y="5761106"/>
            <a:ext cx="1056945" cy="1019989"/>
          </a:xfrm>
          <a:prstGeom prst="rect">
            <a:avLst/>
          </a:prstGeom>
        </p:spPr>
      </p:pic>
      <p:pic>
        <p:nvPicPr>
          <p:cNvPr id="7" name="Picture 7" descr="A picture containing text, water, mountain, drawing&#10;&#10;Description automatically generated">
            <a:extLst>
              <a:ext uri="{FF2B5EF4-FFF2-40B4-BE49-F238E27FC236}">
                <a16:creationId xmlns:a16="http://schemas.microsoft.com/office/drawing/2014/main" id="{E97929C1-D3A6-A6D7-F359-0ADDC74A61B7}"/>
              </a:ext>
            </a:extLst>
          </p:cNvPr>
          <p:cNvPicPr>
            <a:picLocks noChangeAspect="1"/>
          </p:cNvPicPr>
          <p:nvPr/>
        </p:nvPicPr>
        <p:blipFill>
          <a:blip r:embed="rId5"/>
          <a:stretch>
            <a:fillRect/>
          </a:stretch>
        </p:blipFill>
        <p:spPr>
          <a:xfrm>
            <a:off x="8638253" y="0"/>
            <a:ext cx="2743200" cy="2732227"/>
          </a:xfrm>
          <a:prstGeom prst="rect">
            <a:avLst/>
          </a:prstGeom>
        </p:spPr>
      </p:pic>
      <p:pic>
        <p:nvPicPr>
          <p:cNvPr id="8" name="Picture 8" descr="A picture containing text&#10;&#10;Description automatically generated">
            <a:extLst>
              <a:ext uri="{FF2B5EF4-FFF2-40B4-BE49-F238E27FC236}">
                <a16:creationId xmlns:a16="http://schemas.microsoft.com/office/drawing/2014/main" id="{97F44A81-88DD-418A-1506-1BEEA35D47C3}"/>
              </a:ext>
            </a:extLst>
          </p:cNvPr>
          <p:cNvPicPr>
            <a:picLocks noChangeAspect="1"/>
          </p:cNvPicPr>
          <p:nvPr/>
        </p:nvPicPr>
        <p:blipFill>
          <a:blip r:embed="rId6"/>
          <a:stretch>
            <a:fillRect/>
          </a:stretch>
        </p:blipFill>
        <p:spPr>
          <a:xfrm>
            <a:off x="8654408" y="1984248"/>
            <a:ext cx="2743200" cy="2765323"/>
          </a:xfrm>
          <a:prstGeom prst="rect">
            <a:avLst/>
          </a:prstGeom>
        </p:spPr>
      </p:pic>
      <p:pic>
        <p:nvPicPr>
          <p:cNvPr id="9" name="Picture 10" descr="A picture containing text&#10;&#10;Description automatically generated">
            <a:extLst>
              <a:ext uri="{FF2B5EF4-FFF2-40B4-BE49-F238E27FC236}">
                <a16:creationId xmlns:a16="http://schemas.microsoft.com/office/drawing/2014/main" id="{994E724C-774E-20E5-3A89-8FF7F240F8AE}"/>
              </a:ext>
            </a:extLst>
          </p:cNvPr>
          <p:cNvPicPr>
            <a:picLocks noChangeAspect="1"/>
          </p:cNvPicPr>
          <p:nvPr/>
        </p:nvPicPr>
        <p:blipFill>
          <a:blip r:embed="rId7"/>
          <a:stretch>
            <a:fillRect/>
          </a:stretch>
        </p:blipFill>
        <p:spPr>
          <a:xfrm>
            <a:off x="5758543" y="-1008213"/>
            <a:ext cx="2743200" cy="2723998"/>
          </a:xfrm>
          <a:prstGeom prst="rect">
            <a:avLst/>
          </a:prstGeom>
        </p:spPr>
      </p:pic>
      <p:pic>
        <p:nvPicPr>
          <p:cNvPr id="11" name="Picture 14" descr="A picture containing text, blue, night sky&#10;&#10;Description automatically generated">
            <a:extLst>
              <a:ext uri="{FF2B5EF4-FFF2-40B4-BE49-F238E27FC236}">
                <a16:creationId xmlns:a16="http://schemas.microsoft.com/office/drawing/2014/main" id="{8CE71E30-0606-1581-1F07-CA1617F621F7}"/>
              </a:ext>
            </a:extLst>
          </p:cNvPr>
          <p:cNvPicPr>
            <a:picLocks noChangeAspect="1"/>
          </p:cNvPicPr>
          <p:nvPr/>
        </p:nvPicPr>
        <p:blipFill>
          <a:blip r:embed="rId8"/>
          <a:stretch>
            <a:fillRect/>
          </a:stretch>
        </p:blipFill>
        <p:spPr>
          <a:xfrm>
            <a:off x="5758543" y="1816679"/>
            <a:ext cx="2743200" cy="2816427"/>
          </a:xfrm>
          <a:prstGeom prst="rect">
            <a:avLst/>
          </a:prstGeom>
        </p:spPr>
      </p:pic>
      <p:pic>
        <p:nvPicPr>
          <p:cNvPr id="17" name="Picture 18" descr="A picture containing indoor, colorful&#10;&#10;Description automatically generated">
            <a:extLst>
              <a:ext uri="{FF2B5EF4-FFF2-40B4-BE49-F238E27FC236}">
                <a16:creationId xmlns:a16="http://schemas.microsoft.com/office/drawing/2014/main" id="{ED245DE6-AA93-1966-0F47-C388F38DFF0B}"/>
              </a:ext>
            </a:extLst>
          </p:cNvPr>
          <p:cNvPicPr>
            <a:picLocks noChangeAspect="1"/>
          </p:cNvPicPr>
          <p:nvPr/>
        </p:nvPicPr>
        <p:blipFill>
          <a:blip r:embed="rId9"/>
          <a:stretch>
            <a:fillRect/>
          </a:stretch>
        </p:blipFill>
        <p:spPr>
          <a:xfrm>
            <a:off x="6246552" y="4437243"/>
            <a:ext cx="2916524" cy="2408151"/>
          </a:xfrm>
          <a:prstGeom prst="rect">
            <a:avLst/>
          </a:prstGeom>
        </p:spPr>
      </p:pic>
      <p:pic>
        <p:nvPicPr>
          <p:cNvPr id="21" name="Picture 21" descr="A picture containing text&#10;&#10;Description automatically generated">
            <a:extLst>
              <a:ext uri="{FF2B5EF4-FFF2-40B4-BE49-F238E27FC236}">
                <a16:creationId xmlns:a16="http://schemas.microsoft.com/office/drawing/2014/main" id="{BAD6B067-D0ED-F4E3-7441-DB991314754E}"/>
              </a:ext>
            </a:extLst>
          </p:cNvPr>
          <p:cNvPicPr>
            <a:picLocks noChangeAspect="1"/>
          </p:cNvPicPr>
          <p:nvPr/>
        </p:nvPicPr>
        <p:blipFill>
          <a:blip r:embed="rId10"/>
          <a:stretch>
            <a:fillRect/>
          </a:stretch>
        </p:blipFill>
        <p:spPr>
          <a:xfrm>
            <a:off x="8732217" y="4462839"/>
            <a:ext cx="2681545" cy="2172323"/>
          </a:xfrm>
          <a:prstGeom prst="rect">
            <a:avLst/>
          </a:prstGeom>
        </p:spPr>
      </p:pic>
    </p:spTree>
    <p:extLst>
      <p:ext uri="{BB962C8B-B14F-4D97-AF65-F5344CB8AC3E}">
        <p14:creationId xmlns:p14="http://schemas.microsoft.com/office/powerpoint/2010/main" val="37507683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Text&#10;&#10;Description automatically generated">
            <a:extLst>
              <a:ext uri="{FF2B5EF4-FFF2-40B4-BE49-F238E27FC236}">
                <a16:creationId xmlns:a16="http://schemas.microsoft.com/office/drawing/2014/main" id="{B7B2C586-05D6-6284-54A4-020DD945DFEE}"/>
              </a:ext>
            </a:extLst>
          </p:cNvPr>
          <p:cNvPicPr>
            <a:picLocks noGrp="1" noChangeAspect="1"/>
          </p:cNvPicPr>
          <p:nvPr>
            <p:ph idx="1"/>
          </p:nvPr>
        </p:nvPicPr>
        <p:blipFill>
          <a:blip r:embed="rId3"/>
          <a:stretch>
            <a:fillRect/>
          </a:stretch>
        </p:blipFill>
        <p:spPr>
          <a:xfrm>
            <a:off x="834044" y="85966"/>
            <a:ext cx="10279496" cy="6838619"/>
          </a:xfrm>
        </p:spPr>
      </p:pic>
    </p:spTree>
    <p:extLst>
      <p:ext uri="{BB962C8B-B14F-4D97-AF65-F5344CB8AC3E}">
        <p14:creationId xmlns:p14="http://schemas.microsoft.com/office/powerpoint/2010/main" val="1030272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2" descr="A picture containing text&#10;&#10;Description automatically generated">
            <a:extLst>
              <a:ext uri="{FF2B5EF4-FFF2-40B4-BE49-F238E27FC236}">
                <a16:creationId xmlns:a16="http://schemas.microsoft.com/office/drawing/2014/main" id="{D71C1CA2-00FA-166E-FC7B-AD6B8EA61A56}"/>
              </a:ext>
            </a:extLst>
          </p:cNvPr>
          <p:cNvPicPr>
            <a:picLocks noChangeAspect="1"/>
          </p:cNvPicPr>
          <p:nvPr/>
        </p:nvPicPr>
        <p:blipFill rotWithShape="1">
          <a:blip r:embed="rId3"/>
          <a:srcRect t="6700" b="9046"/>
          <a:stretch/>
        </p:blipFill>
        <p:spPr>
          <a:xfrm>
            <a:off x="20" y="1282"/>
            <a:ext cx="12191980" cy="6856718"/>
          </a:xfrm>
          <a:prstGeom prst="rect">
            <a:avLst/>
          </a:prstGeom>
        </p:spPr>
      </p:pic>
    </p:spTree>
    <p:extLst>
      <p:ext uri="{BB962C8B-B14F-4D97-AF65-F5344CB8AC3E}">
        <p14:creationId xmlns:p14="http://schemas.microsoft.com/office/powerpoint/2010/main" val="2456417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3" descr="A picture containing text&#10;&#10;Description automatically generated">
            <a:extLst>
              <a:ext uri="{FF2B5EF4-FFF2-40B4-BE49-F238E27FC236}">
                <a16:creationId xmlns:a16="http://schemas.microsoft.com/office/drawing/2014/main" id="{7A3C2A2F-33BE-5645-8B66-25A98C5EAB25}"/>
              </a:ext>
            </a:extLst>
          </p:cNvPr>
          <p:cNvPicPr>
            <a:picLocks noChangeAspect="1"/>
          </p:cNvPicPr>
          <p:nvPr/>
        </p:nvPicPr>
        <p:blipFill rotWithShape="1">
          <a:blip r:embed="rId3"/>
          <a:srcRect b="19"/>
          <a:stretch/>
        </p:blipFill>
        <p:spPr>
          <a:xfrm>
            <a:off x="20" y="1282"/>
            <a:ext cx="12191980" cy="6856718"/>
          </a:xfrm>
          <a:prstGeom prst="rect">
            <a:avLst/>
          </a:prstGeom>
        </p:spPr>
      </p:pic>
      <p:sp>
        <p:nvSpPr>
          <p:cNvPr id="2" name="TextBox 1">
            <a:extLst>
              <a:ext uri="{FF2B5EF4-FFF2-40B4-BE49-F238E27FC236}">
                <a16:creationId xmlns:a16="http://schemas.microsoft.com/office/drawing/2014/main" id="{BF5B64D9-7B61-137D-6D0C-F38084915CC8}"/>
              </a:ext>
            </a:extLst>
          </p:cNvPr>
          <p:cNvSpPr txBox="1"/>
          <p:nvPr/>
        </p:nvSpPr>
        <p:spPr>
          <a:xfrm>
            <a:off x="4833259" y="-627017"/>
            <a:ext cx="6152604" cy="923330"/>
          </a:xfrm>
          <a:prstGeom prst="rect">
            <a:avLst/>
          </a:prstGeom>
          <a:noFill/>
        </p:spPr>
        <p:txBody>
          <a:bodyPr wrap="square" rtlCol="0">
            <a:spAutoFit/>
          </a:bodyPr>
          <a:lstStyle/>
          <a:p>
            <a:pPr marL="285750" indent="-285750" algn="l">
              <a:buFont typeface="Arial" panose="020B0604020202020204" pitchFamily="34" charset="0"/>
              <a:buChar char="•"/>
            </a:pPr>
            <a:endParaRPr lang="en-US" sz="1800" b="0" i="0" u="none" strike="noStrike" baseline="0" dirty="0">
              <a:solidFill>
                <a:srgbClr val="000000"/>
              </a:solidFill>
              <a:latin typeface="Calibri" panose="020F0502020204030204" pitchFamily="34" charset="0"/>
            </a:endParaRPr>
          </a:p>
          <a:p>
            <a:pPr marL="285750" indent="-285750">
              <a:buFont typeface="Arial" panose="020B0604020202020204" pitchFamily="34" charset="0"/>
              <a:buChar char="•"/>
            </a:pPr>
            <a:endParaRPr lang="en-US" sz="1800" b="0" i="0" u="none" strike="noStrike" baseline="0" dirty="0">
              <a:latin typeface="Calibri" panose="020F0502020204030204" pitchFamily="34" charset="0"/>
            </a:endParaRP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839330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94E4D846-3AFC-4F86-8C35-24B0542A2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9" descr="A picture containing painting&#10;&#10;Description automatically generated">
            <a:extLst>
              <a:ext uri="{FF2B5EF4-FFF2-40B4-BE49-F238E27FC236}">
                <a16:creationId xmlns:a16="http://schemas.microsoft.com/office/drawing/2014/main" id="{8BCF6C7B-D3C2-CD1F-BD7D-0272B9E91335}"/>
              </a:ext>
            </a:extLst>
          </p:cNvPr>
          <p:cNvPicPr>
            <a:picLocks noChangeAspect="1"/>
          </p:cNvPicPr>
          <p:nvPr/>
        </p:nvPicPr>
        <p:blipFill>
          <a:blip r:embed="rId2"/>
          <a:stretch>
            <a:fillRect/>
          </a:stretch>
        </p:blipFill>
        <p:spPr>
          <a:xfrm>
            <a:off x="-623207" y="-1396267"/>
            <a:ext cx="8403771" cy="8480322"/>
          </a:xfrm>
          <a:prstGeom prst="rect">
            <a:avLst/>
          </a:prstGeom>
        </p:spPr>
      </p:pic>
      <p:sp>
        <p:nvSpPr>
          <p:cNvPr id="30" name="Rectangle 29">
            <a:extLst>
              <a:ext uri="{FF2B5EF4-FFF2-40B4-BE49-F238E27FC236}">
                <a16:creationId xmlns:a16="http://schemas.microsoft.com/office/drawing/2014/main" id="{284781B9-12CB-45C3-907A-9ED93FF72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435399" y="0"/>
            <a:ext cx="9756601" cy="6858000"/>
          </a:xfrm>
          <a:prstGeom prst="rect">
            <a:avLst/>
          </a:prstGeom>
          <a:gradFill>
            <a:gsLst>
              <a:gs pos="53000">
                <a:schemeClr val="bg1"/>
              </a:gs>
              <a:gs pos="35000">
                <a:schemeClr val="bg1">
                  <a:alpha val="76000"/>
                </a:schemeClr>
              </a:gs>
              <a:gs pos="19000">
                <a:schemeClr val="bg1">
                  <a:alpha val="40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Content Placeholder 2">
            <a:extLst>
              <a:ext uri="{FF2B5EF4-FFF2-40B4-BE49-F238E27FC236}">
                <a16:creationId xmlns:a16="http://schemas.microsoft.com/office/drawing/2014/main" id="{EDE3902D-D8B2-2664-42D9-98C618CC9C07}"/>
              </a:ext>
            </a:extLst>
          </p:cNvPr>
          <p:cNvGraphicFramePr>
            <a:graphicFrameLocks noGrp="1"/>
          </p:cNvGraphicFramePr>
          <p:nvPr>
            <p:ph idx="1"/>
            <p:extLst>
              <p:ext uri="{D42A27DB-BD31-4B8C-83A1-F6EECF244321}">
                <p14:modId xmlns:p14="http://schemas.microsoft.com/office/powerpoint/2010/main" val="4292823082"/>
              </p:ext>
            </p:extLst>
          </p:nvPr>
        </p:nvGraphicFramePr>
        <p:xfrm>
          <a:off x="7313072" y="930477"/>
          <a:ext cx="4485861" cy="38348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83" name="TextBox 282">
            <a:extLst>
              <a:ext uri="{FF2B5EF4-FFF2-40B4-BE49-F238E27FC236}">
                <a16:creationId xmlns:a16="http://schemas.microsoft.com/office/drawing/2014/main" id="{01E89795-07F0-10B4-CCEE-EFB56BF7E67E}"/>
              </a:ext>
            </a:extLst>
          </p:cNvPr>
          <p:cNvSpPr txBox="1"/>
          <p:nvPr/>
        </p:nvSpPr>
        <p:spPr>
          <a:xfrm>
            <a:off x="7317137" y="5687495"/>
            <a:ext cx="4224130"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latin typeface="Century Gothic"/>
                <a:cs typeface="Calibri"/>
              </a:rPr>
              <a:t>UNITED STATES MILITARY ACADEMY LIBRARY</a:t>
            </a:r>
            <a:endParaRPr lang="en-US" sz="2800" b="1" dirty="0">
              <a:latin typeface="Century Gothic"/>
            </a:endParaRPr>
          </a:p>
        </p:txBody>
      </p:sp>
      <p:sp>
        <p:nvSpPr>
          <p:cNvPr id="2" name="TextBox 1">
            <a:extLst>
              <a:ext uri="{FF2B5EF4-FFF2-40B4-BE49-F238E27FC236}">
                <a16:creationId xmlns:a16="http://schemas.microsoft.com/office/drawing/2014/main" id="{004751DE-7020-9460-FA08-3D482BE73487}"/>
              </a:ext>
            </a:extLst>
          </p:cNvPr>
          <p:cNvSpPr txBox="1"/>
          <p:nvPr/>
        </p:nvSpPr>
        <p:spPr>
          <a:xfrm>
            <a:off x="-483326" y="91440"/>
            <a:ext cx="3579223" cy="1200329"/>
          </a:xfrm>
          <a:prstGeom prst="rect">
            <a:avLst/>
          </a:prstGeom>
          <a:noFill/>
        </p:spPr>
        <p:txBody>
          <a:bodyPr wrap="square" rtlCol="0">
            <a:spAutoFit/>
          </a:bodyPr>
          <a:lstStyle/>
          <a:p>
            <a:r>
              <a:rPr lang="en-US" dirty="0">
                <a:solidFill>
                  <a:schemeClr val="bg1"/>
                </a:solidFill>
              </a:rPr>
              <a:t>Army, Art, Archives: Archival Engagement and Outreach in an Academic Service Academy Library</a:t>
            </a:r>
          </a:p>
          <a:p>
            <a:endParaRPr lang="en-US" dirty="0"/>
          </a:p>
        </p:txBody>
      </p:sp>
    </p:spTree>
    <p:extLst>
      <p:ext uri="{BB962C8B-B14F-4D97-AF65-F5344CB8AC3E}">
        <p14:creationId xmlns:p14="http://schemas.microsoft.com/office/powerpoint/2010/main" val="683250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DCB5928-DC7D-4612-9922-441966E156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682C1161-1736-45EC-99B7-33F3CAE9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6E6E6"/>
            </a:solidFill>
          </a:ln>
          <a:effectLst>
            <a:outerShdw blurRad="762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84D4DDB8-B68F-45B0-9F62-C4279996F6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F398974-17E1-4B7F-428F-9FA4ABC3A429}"/>
              </a:ext>
            </a:extLst>
          </p:cNvPr>
          <p:cNvSpPr>
            <a:spLocks noGrp="1"/>
          </p:cNvSpPr>
          <p:nvPr>
            <p:ph type="title"/>
          </p:nvPr>
        </p:nvSpPr>
        <p:spPr>
          <a:xfrm>
            <a:off x="442200" y="337739"/>
            <a:ext cx="4506687" cy="1698250"/>
          </a:xfrm>
        </p:spPr>
        <p:txBody>
          <a:bodyPr vert="horz" lIns="91440" tIns="45720" rIns="91440" bIns="45720" rtlCol="0" anchor="b">
            <a:normAutofit fontScale="90000"/>
          </a:bodyPr>
          <a:lstStyle/>
          <a:p>
            <a:r>
              <a:rPr lang="en-US" sz="4800" kern="1200" dirty="0">
                <a:solidFill>
                  <a:schemeClr val="tx1"/>
                </a:solidFill>
                <a:latin typeface="Century Gothic" panose="020B0502020202020204" pitchFamily="34" charset="0"/>
              </a:rPr>
              <a:t>Marketing Channels: 3 Phases</a:t>
            </a:r>
          </a:p>
        </p:txBody>
      </p:sp>
      <p:sp>
        <p:nvSpPr>
          <p:cNvPr id="3" name="Content Placeholder 2">
            <a:extLst>
              <a:ext uri="{FF2B5EF4-FFF2-40B4-BE49-F238E27FC236}">
                <a16:creationId xmlns:a16="http://schemas.microsoft.com/office/drawing/2014/main" id="{3F0EFACF-B4FA-1728-372B-D9D9F70324E8}"/>
              </a:ext>
            </a:extLst>
          </p:cNvPr>
          <p:cNvSpPr>
            <a:spLocks noGrp="1"/>
          </p:cNvSpPr>
          <p:nvPr>
            <p:ph idx="1"/>
          </p:nvPr>
        </p:nvSpPr>
        <p:spPr>
          <a:xfrm>
            <a:off x="442200" y="2373728"/>
            <a:ext cx="3933306" cy="1208141"/>
          </a:xfrm>
        </p:spPr>
        <p:txBody>
          <a:bodyPr vert="horz" lIns="91440" tIns="45720" rIns="91440" bIns="45720" rtlCol="0">
            <a:noAutofit/>
          </a:bodyPr>
          <a:lstStyle/>
          <a:p>
            <a:pPr marL="0" indent="0" algn="l">
              <a:buNone/>
            </a:pPr>
            <a:r>
              <a:rPr lang="en-US" sz="1400" b="1" kern="1200" dirty="0">
                <a:solidFill>
                  <a:schemeClr val="tx1"/>
                </a:solidFill>
                <a:latin typeface="Century Gothic" panose="020B0502020202020204" pitchFamily="34" charset="0"/>
              </a:rPr>
              <a:t>Digital Signage: </a:t>
            </a:r>
            <a:r>
              <a:rPr lang="en-US" sz="1400" b="1" i="0" u="none" strike="noStrike" baseline="0" dirty="0">
                <a:latin typeface="Century Gothic" panose="020B0502020202020204" pitchFamily="34" charset="0"/>
              </a:rPr>
              <a:t> </a:t>
            </a:r>
          </a:p>
          <a:p>
            <a:r>
              <a:rPr lang="en-US" sz="1400" b="1" i="0" u="none" strike="noStrike" baseline="0" dirty="0">
                <a:latin typeface="Century Gothic" panose="020B0502020202020204" pitchFamily="34" charset="0"/>
              </a:rPr>
              <a:t>Start a buzz and leverage word of mouth</a:t>
            </a:r>
          </a:p>
          <a:p>
            <a:r>
              <a:rPr lang="en-US" sz="1400" b="1" i="0" u="none" strike="noStrike" baseline="0" dirty="0">
                <a:latin typeface="Century Gothic" panose="020B0502020202020204" pitchFamily="34" charset="0"/>
              </a:rPr>
              <a:t>Build relationships with other organizations and collaborate to expand reach</a:t>
            </a:r>
          </a:p>
          <a:p>
            <a:r>
              <a:rPr lang="en-US" sz="1400" b="1" i="0" u="none" strike="noStrike" baseline="0" dirty="0">
                <a:latin typeface="Century Gothic" panose="020B0502020202020204" pitchFamily="34" charset="0"/>
              </a:rPr>
              <a:t>Leverage those new relationships for further collaborations</a:t>
            </a:r>
            <a:endParaRPr lang="en-US" sz="1400" b="1" kern="1200" dirty="0">
              <a:solidFill>
                <a:schemeClr val="tx1"/>
              </a:solidFill>
              <a:latin typeface="Century Gothic" panose="020B0502020202020204" pitchFamily="34" charset="0"/>
            </a:endParaRPr>
          </a:p>
        </p:txBody>
      </p:sp>
      <p:sp>
        <p:nvSpPr>
          <p:cNvPr id="16" name="Rectangle 15">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5" descr="Qr code&#10;&#10;Description automatically generated">
            <a:extLst>
              <a:ext uri="{FF2B5EF4-FFF2-40B4-BE49-F238E27FC236}">
                <a16:creationId xmlns:a16="http://schemas.microsoft.com/office/drawing/2014/main" id="{2B3553AA-8FAE-F9FD-8C1C-8FE28ADA372C}"/>
              </a:ext>
            </a:extLst>
          </p:cNvPr>
          <p:cNvPicPr>
            <a:picLocks noChangeAspect="1"/>
          </p:cNvPicPr>
          <p:nvPr/>
        </p:nvPicPr>
        <p:blipFill>
          <a:blip r:embed="rId3"/>
          <a:stretch>
            <a:fillRect/>
          </a:stretch>
        </p:blipFill>
        <p:spPr>
          <a:xfrm>
            <a:off x="6930277" y="457200"/>
            <a:ext cx="3011865" cy="3898854"/>
          </a:xfrm>
          <a:prstGeom prst="rect">
            <a:avLst/>
          </a:prstGeom>
        </p:spPr>
      </p:pic>
      <p:sp>
        <p:nvSpPr>
          <p:cNvPr id="4" name="TextBox 3">
            <a:extLst>
              <a:ext uri="{FF2B5EF4-FFF2-40B4-BE49-F238E27FC236}">
                <a16:creationId xmlns:a16="http://schemas.microsoft.com/office/drawing/2014/main" id="{5A7FFC5D-C6EE-E5E2-5835-A5D51FC918E5}"/>
              </a:ext>
            </a:extLst>
          </p:cNvPr>
          <p:cNvSpPr txBox="1"/>
          <p:nvPr/>
        </p:nvSpPr>
        <p:spPr>
          <a:xfrm>
            <a:off x="298507" y="4622954"/>
            <a:ext cx="11601755" cy="2031325"/>
          </a:xfrm>
          <a:prstGeom prst="rect">
            <a:avLst/>
          </a:prstGeom>
          <a:noFill/>
        </p:spPr>
        <p:txBody>
          <a:bodyPr wrap="square" rtlCol="0">
            <a:spAutoFit/>
          </a:bodyPr>
          <a:lstStyle/>
          <a:p>
            <a:r>
              <a:rPr lang="en-US" sz="1400" dirty="0">
                <a:latin typeface="Century Gothic" panose="020B0502020202020204" pitchFamily="34" charset="0"/>
              </a:rPr>
              <a:t>Use a variety of different marketing channels for each of the 3 phases. We used most channels for all phases; some worked better for particular phases. We also ensured that each phase looked unique and different from the previous phase so that we could still stimulate interest. These channels included digital signage we posted on our website, internally in the library, and externally in the mess hall. Based on previous experimentation, we've learned that the mess hall is one of those unique opportunities because we have a captive audience. A slideshow plays on large screens while the cadets eat, so they often look at them if they want to avoid engaging with their peers while they eat. Building relationships with other organizations, even outside your library, can open the door for some of those opportunities and shed light on opportunities that you didn't know existed. For example, if you're targeting this program to teens, maybe a digital sign runs in the auditorium or hallway where they wait before school starts or in the cafeteria that you can utilize. Reaching out to the school librarian can open the door and shed light on valuable marketing efforts.</a:t>
            </a:r>
          </a:p>
        </p:txBody>
      </p:sp>
    </p:spTree>
    <p:extLst>
      <p:ext uri="{BB962C8B-B14F-4D97-AF65-F5344CB8AC3E}">
        <p14:creationId xmlns:p14="http://schemas.microsoft.com/office/powerpoint/2010/main" val="2334836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5DCB5928-DC7D-4612-9922-441966E156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0" name="Freeform: Shape 39">
            <a:extLst>
              <a:ext uri="{FF2B5EF4-FFF2-40B4-BE49-F238E27FC236}">
                <a16:creationId xmlns:a16="http://schemas.microsoft.com/office/drawing/2014/main" id="{682C1161-1736-45EC-99B7-33F3CAE9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6E6E6"/>
            </a:solidFill>
          </a:ln>
          <a:effectLst>
            <a:outerShdw blurRad="762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2" name="Freeform: Shape 41">
            <a:extLst>
              <a:ext uri="{FF2B5EF4-FFF2-40B4-BE49-F238E27FC236}">
                <a16:creationId xmlns:a16="http://schemas.microsoft.com/office/drawing/2014/main" id="{84D4DDB8-B68F-45B0-9F62-C4279996F6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F398974-17E1-4B7F-428F-9FA4ABC3A429}"/>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kern="1200">
                <a:solidFill>
                  <a:schemeClr val="tx1"/>
                </a:solidFill>
                <a:latin typeface="+mj-lt"/>
                <a:ea typeface="+mj-ea"/>
                <a:cs typeface="+mj-cs"/>
              </a:rPr>
              <a:t>Marketing Channels</a:t>
            </a:r>
          </a:p>
        </p:txBody>
      </p:sp>
      <p:sp>
        <p:nvSpPr>
          <p:cNvPr id="3" name="Content Placeholder 2">
            <a:extLst>
              <a:ext uri="{FF2B5EF4-FFF2-40B4-BE49-F238E27FC236}">
                <a16:creationId xmlns:a16="http://schemas.microsoft.com/office/drawing/2014/main" id="{3F0EFACF-B4FA-1728-372B-D9D9F70324E8}"/>
              </a:ext>
            </a:extLst>
          </p:cNvPr>
          <p:cNvSpPr>
            <a:spLocks noGrp="1"/>
          </p:cNvSpPr>
          <p:nvPr>
            <p:ph idx="1"/>
          </p:nvPr>
        </p:nvSpPr>
        <p:spPr>
          <a:xfrm>
            <a:off x="477981" y="4872922"/>
            <a:ext cx="3933306" cy="1208141"/>
          </a:xfrm>
        </p:spPr>
        <p:txBody>
          <a:bodyPr vert="horz" lIns="91440" tIns="45720" rIns="91440" bIns="45720" rtlCol="0">
            <a:normAutofit/>
          </a:bodyPr>
          <a:lstStyle/>
          <a:p>
            <a:pPr marL="0" indent="0">
              <a:buNone/>
            </a:pPr>
            <a:r>
              <a:rPr lang="en-US" sz="2000" kern="1200" dirty="0">
                <a:solidFill>
                  <a:schemeClr val="tx1"/>
                </a:solidFill>
                <a:latin typeface="+mn-lt"/>
                <a:ea typeface="+mn-ea"/>
                <a:cs typeface="+mn-cs"/>
              </a:rPr>
              <a:t>Social Media: Instagra</a:t>
            </a:r>
            <a:r>
              <a:rPr lang="en-US" sz="2000" dirty="0"/>
              <a:t>m and Facebook</a:t>
            </a:r>
            <a:endParaRPr lang="en-US" sz="2000" kern="1200" dirty="0">
              <a:solidFill>
                <a:schemeClr val="tx1"/>
              </a:solidFill>
              <a:latin typeface="+mn-lt"/>
              <a:ea typeface="+mn-ea"/>
              <a:cs typeface="+mn-cs"/>
            </a:endParaRPr>
          </a:p>
        </p:txBody>
      </p:sp>
      <p:sp>
        <p:nvSpPr>
          <p:cNvPr id="44" name="Rectangle 4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6" name="Rectangle 4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4" descr="Graphical user interface&#10;&#10;Description automatically generated">
            <a:extLst>
              <a:ext uri="{FF2B5EF4-FFF2-40B4-BE49-F238E27FC236}">
                <a16:creationId xmlns:a16="http://schemas.microsoft.com/office/drawing/2014/main" id="{D84ECDF4-D42E-1369-E0C0-B70CAD8B5C9F}"/>
              </a:ext>
            </a:extLst>
          </p:cNvPr>
          <p:cNvPicPr>
            <a:picLocks noChangeAspect="1"/>
          </p:cNvPicPr>
          <p:nvPr/>
        </p:nvPicPr>
        <p:blipFill rotWithShape="1">
          <a:blip r:embed="rId3"/>
          <a:srcRect l="27273" t="20392" r="12347" b="6845"/>
          <a:stretch/>
        </p:blipFill>
        <p:spPr>
          <a:xfrm>
            <a:off x="5414356" y="1181228"/>
            <a:ext cx="6408836" cy="43442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Rectangle 9">
            <a:extLst>
              <a:ext uri="{FF2B5EF4-FFF2-40B4-BE49-F238E27FC236}">
                <a16:creationId xmlns:a16="http://schemas.microsoft.com/office/drawing/2014/main" id="{559924BB-3145-D5ED-03EC-3000897A5E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7471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5DCB5928-DC7D-4612-9922-441966E156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0" name="Freeform: Shape 39">
            <a:extLst>
              <a:ext uri="{FF2B5EF4-FFF2-40B4-BE49-F238E27FC236}">
                <a16:creationId xmlns:a16="http://schemas.microsoft.com/office/drawing/2014/main" id="{682C1161-1736-45EC-99B7-33F3CAE9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6E6E6"/>
            </a:solidFill>
          </a:ln>
          <a:effectLst>
            <a:outerShdw blurRad="762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2" name="Freeform: Shape 41">
            <a:extLst>
              <a:ext uri="{FF2B5EF4-FFF2-40B4-BE49-F238E27FC236}">
                <a16:creationId xmlns:a16="http://schemas.microsoft.com/office/drawing/2014/main" id="{84D4DDB8-B68F-45B0-9F62-C4279996F6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F398974-17E1-4B7F-428F-9FA4ABC3A429}"/>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kern="1200">
                <a:solidFill>
                  <a:schemeClr val="tx1"/>
                </a:solidFill>
                <a:latin typeface="+mj-lt"/>
                <a:ea typeface="+mj-ea"/>
                <a:cs typeface="+mj-cs"/>
              </a:rPr>
              <a:t>Marketing Channels</a:t>
            </a:r>
          </a:p>
        </p:txBody>
      </p:sp>
      <p:sp>
        <p:nvSpPr>
          <p:cNvPr id="3" name="Content Placeholder 2">
            <a:extLst>
              <a:ext uri="{FF2B5EF4-FFF2-40B4-BE49-F238E27FC236}">
                <a16:creationId xmlns:a16="http://schemas.microsoft.com/office/drawing/2014/main" id="{3F0EFACF-B4FA-1728-372B-D9D9F70324E8}"/>
              </a:ext>
            </a:extLst>
          </p:cNvPr>
          <p:cNvSpPr>
            <a:spLocks noGrp="1"/>
          </p:cNvSpPr>
          <p:nvPr>
            <p:ph idx="1"/>
          </p:nvPr>
        </p:nvSpPr>
        <p:spPr>
          <a:xfrm>
            <a:off x="477981" y="4872922"/>
            <a:ext cx="3933306" cy="1208141"/>
          </a:xfrm>
        </p:spPr>
        <p:txBody>
          <a:bodyPr vert="horz" lIns="91440" tIns="45720" rIns="91440" bIns="45720" rtlCol="0" anchor="t">
            <a:normAutofit/>
          </a:bodyPr>
          <a:lstStyle/>
          <a:p>
            <a:pPr marL="0" indent="0">
              <a:buNone/>
            </a:pPr>
            <a:r>
              <a:rPr lang="en-US" sz="2000"/>
              <a:t>PAO- Pointer View &amp; Social Media</a:t>
            </a:r>
            <a:endParaRPr lang="en-US" sz="2000" kern="1200">
              <a:solidFill>
                <a:schemeClr val="tx1"/>
              </a:solidFill>
              <a:latin typeface="+mn-lt"/>
              <a:ea typeface="+mn-ea"/>
              <a:cs typeface="+mn-cs"/>
            </a:endParaRPr>
          </a:p>
        </p:txBody>
      </p:sp>
      <p:sp>
        <p:nvSpPr>
          <p:cNvPr id="44" name="Rectangle 4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6" name="Rectangle 4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559924BB-3145-D5ED-03EC-3000897A5E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5" descr="A picture containing text&#10;&#10;Description automatically generated">
            <a:extLst>
              <a:ext uri="{FF2B5EF4-FFF2-40B4-BE49-F238E27FC236}">
                <a16:creationId xmlns:a16="http://schemas.microsoft.com/office/drawing/2014/main" id="{9DAF7133-25E5-33E1-4DDA-DE4DBE404EC8}"/>
              </a:ext>
            </a:extLst>
          </p:cNvPr>
          <p:cNvPicPr>
            <a:picLocks noChangeAspect="1"/>
          </p:cNvPicPr>
          <p:nvPr/>
        </p:nvPicPr>
        <p:blipFill rotWithShape="1">
          <a:blip r:embed="rId3"/>
          <a:srcRect l="25098" t="24071" r="24187" b="5994"/>
          <a:stretch/>
        </p:blipFill>
        <p:spPr>
          <a:xfrm>
            <a:off x="5817079" y="1047041"/>
            <a:ext cx="5605721" cy="43368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315964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5DCB5928-DC7D-4612-9922-441966E156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0" name="Freeform: Shape 39">
            <a:extLst>
              <a:ext uri="{FF2B5EF4-FFF2-40B4-BE49-F238E27FC236}">
                <a16:creationId xmlns:a16="http://schemas.microsoft.com/office/drawing/2014/main" id="{682C1161-1736-45EC-99B7-33F3CAE9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rgbClr val="E6E6E6"/>
            </a:solidFill>
          </a:ln>
          <a:effectLst>
            <a:outerShdw blurRad="762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2" name="Freeform: Shape 41">
            <a:extLst>
              <a:ext uri="{FF2B5EF4-FFF2-40B4-BE49-F238E27FC236}">
                <a16:creationId xmlns:a16="http://schemas.microsoft.com/office/drawing/2014/main" id="{84D4DDB8-B68F-45B0-9F62-C4279996F6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F398974-17E1-4B7F-428F-9FA4ABC3A429}"/>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kern="1200">
                <a:solidFill>
                  <a:schemeClr val="tx1"/>
                </a:solidFill>
                <a:latin typeface="+mj-lt"/>
                <a:ea typeface="+mj-ea"/>
                <a:cs typeface="+mj-cs"/>
              </a:rPr>
              <a:t>Marketing Channels</a:t>
            </a:r>
          </a:p>
        </p:txBody>
      </p:sp>
      <p:sp>
        <p:nvSpPr>
          <p:cNvPr id="3" name="Content Placeholder 2">
            <a:extLst>
              <a:ext uri="{FF2B5EF4-FFF2-40B4-BE49-F238E27FC236}">
                <a16:creationId xmlns:a16="http://schemas.microsoft.com/office/drawing/2014/main" id="{3F0EFACF-B4FA-1728-372B-D9D9F70324E8}"/>
              </a:ext>
            </a:extLst>
          </p:cNvPr>
          <p:cNvSpPr>
            <a:spLocks noGrp="1"/>
          </p:cNvSpPr>
          <p:nvPr>
            <p:ph idx="1"/>
          </p:nvPr>
        </p:nvSpPr>
        <p:spPr>
          <a:xfrm>
            <a:off x="477981" y="4872922"/>
            <a:ext cx="3933306" cy="1208141"/>
          </a:xfrm>
        </p:spPr>
        <p:txBody>
          <a:bodyPr vert="horz" lIns="91440" tIns="45720" rIns="91440" bIns="45720" rtlCol="0" anchor="t">
            <a:normAutofit/>
          </a:bodyPr>
          <a:lstStyle/>
          <a:p>
            <a:pPr marL="0" indent="0">
              <a:buNone/>
            </a:pPr>
            <a:r>
              <a:rPr lang="en-US" sz="2000"/>
              <a:t>Word of Mouth</a:t>
            </a:r>
            <a:endParaRPr lang="en-US">
              <a:ea typeface="+mn-ea"/>
              <a:cs typeface="+mn-cs"/>
            </a:endParaRPr>
          </a:p>
        </p:txBody>
      </p:sp>
      <p:sp>
        <p:nvSpPr>
          <p:cNvPr id="44" name="Rectangle 4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6" name="Rectangle 4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559924BB-3145-D5ED-03EC-3000897A5E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5" descr="A picture containing text, several&#10;&#10;Description automatically generated">
            <a:extLst>
              <a:ext uri="{FF2B5EF4-FFF2-40B4-BE49-F238E27FC236}">
                <a16:creationId xmlns:a16="http://schemas.microsoft.com/office/drawing/2014/main" id="{1626F54B-4021-C1F0-D3FA-8DB002CF3790}"/>
              </a:ext>
            </a:extLst>
          </p:cNvPr>
          <p:cNvPicPr>
            <a:picLocks noChangeAspect="1"/>
          </p:cNvPicPr>
          <p:nvPr/>
        </p:nvPicPr>
        <p:blipFill>
          <a:blip r:embed="rId3"/>
          <a:stretch>
            <a:fillRect/>
          </a:stretch>
        </p:blipFill>
        <p:spPr>
          <a:xfrm>
            <a:off x="4422475" y="-236120"/>
            <a:ext cx="2743200" cy="2729484"/>
          </a:xfrm>
          <a:prstGeom prst="rect">
            <a:avLst/>
          </a:prstGeom>
        </p:spPr>
      </p:pic>
      <p:pic>
        <p:nvPicPr>
          <p:cNvPr id="9" name="Picture 10" descr="A picture containing text, book&#10;&#10;Description automatically generated">
            <a:extLst>
              <a:ext uri="{FF2B5EF4-FFF2-40B4-BE49-F238E27FC236}">
                <a16:creationId xmlns:a16="http://schemas.microsoft.com/office/drawing/2014/main" id="{0623F4EE-8FF5-32E5-AE55-EC25FE3A0898}"/>
              </a:ext>
            </a:extLst>
          </p:cNvPr>
          <p:cNvPicPr>
            <a:picLocks noChangeAspect="1"/>
          </p:cNvPicPr>
          <p:nvPr/>
        </p:nvPicPr>
        <p:blipFill>
          <a:blip r:embed="rId4"/>
          <a:stretch>
            <a:fillRect/>
          </a:stretch>
        </p:blipFill>
        <p:spPr>
          <a:xfrm>
            <a:off x="3358551" y="2243640"/>
            <a:ext cx="2743200" cy="2802043"/>
          </a:xfrm>
          <a:prstGeom prst="rect">
            <a:avLst/>
          </a:prstGeom>
        </p:spPr>
      </p:pic>
      <p:pic>
        <p:nvPicPr>
          <p:cNvPr id="11" name="Picture 11">
            <a:extLst>
              <a:ext uri="{FF2B5EF4-FFF2-40B4-BE49-F238E27FC236}">
                <a16:creationId xmlns:a16="http://schemas.microsoft.com/office/drawing/2014/main" id="{51E27BCB-99B0-8671-432C-B0225AF7B63E}"/>
              </a:ext>
            </a:extLst>
          </p:cNvPr>
          <p:cNvPicPr>
            <a:picLocks noChangeAspect="1"/>
          </p:cNvPicPr>
          <p:nvPr/>
        </p:nvPicPr>
        <p:blipFill>
          <a:blip r:embed="rId5"/>
          <a:stretch>
            <a:fillRect/>
          </a:stretch>
        </p:blipFill>
        <p:spPr>
          <a:xfrm>
            <a:off x="9526438" y="115"/>
            <a:ext cx="2743200" cy="2688336"/>
          </a:xfrm>
          <a:prstGeom prst="rect">
            <a:avLst/>
          </a:prstGeom>
        </p:spPr>
      </p:pic>
      <p:pic>
        <p:nvPicPr>
          <p:cNvPr id="8" name="Picture 8" descr="A picture containing text, book&#10;&#10;Description automatically generated">
            <a:extLst>
              <a:ext uri="{FF2B5EF4-FFF2-40B4-BE49-F238E27FC236}">
                <a16:creationId xmlns:a16="http://schemas.microsoft.com/office/drawing/2014/main" id="{2BB757CA-54E4-3D43-BC03-D4C98BA14E4C}"/>
              </a:ext>
            </a:extLst>
          </p:cNvPr>
          <p:cNvPicPr>
            <a:picLocks noChangeAspect="1"/>
          </p:cNvPicPr>
          <p:nvPr/>
        </p:nvPicPr>
        <p:blipFill>
          <a:blip r:embed="rId6"/>
          <a:stretch>
            <a:fillRect/>
          </a:stretch>
        </p:blipFill>
        <p:spPr>
          <a:xfrm>
            <a:off x="6780363" y="782524"/>
            <a:ext cx="3361426" cy="3323255"/>
          </a:xfrm>
          <a:prstGeom prst="rect">
            <a:avLst/>
          </a:prstGeom>
        </p:spPr>
      </p:pic>
      <p:pic>
        <p:nvPicPr>
          <p:cNvPr id="6" name="Picture 6" descr="A picture containing text, green&#10;&#10;Description automatically generated">
            <a:extLst>
              <a:ext uri="{FF2B5EF4-FFF2-40B4-BE49-F238E27FC236}">
                <a16:creationId xmlns:a16="http://schemas.microsoft.com/office/drawing/2014/main" id="{57B8BF06-6CBF-CA1E-D0E7-986E7FA43854}"/>
              </a:ext>
            </a:extLst>
          </p:cNvPr>
          <p:cNvPicPr>
            <a:picLocks noChangeAspect="1"/>
          </p:cNvPicPr>
          <p:nvPr/>
        </p:nvPicPr>
        <p:blipFill>
          <a:blip r:embed="rId7"/>
          <a:stretch>
            <a:fillRect/>
          </a:stretch>
        </p:blipFill>
        <p:spPr>
          <a:xfrm>
            <a:off x="8807570" y="3272584"/>
            <a:ext cx="3692105" cy="3705890"/>
          </a:xfrm>
          <a:prstGeom prst="rect">
            <a:avLst/>
          </a:prstGeom>
        </p:spPr>
      </p:pic>
      <p:pic>
        <p:nvPicPr>
          <p:cNvPr id="7" name="Picture 7" descr="A picture containing text, book&#10;&#10;Description automatically generated">
            <a:extLst>
              <a:ext uri="{FF2B5EF4-FFF2-40B4-BE49-F238E27FC236}">
                <a16:creationId xmlns:a16="http://schemas.microsoft.com/office/drawing/2014/main" id="{C9AFB0B6-2F6F-D7F4-7FDE-69F09E01D65E}"/>
              </a:ext>
            </a:extLst>
          </p:cNvPr>
          <p:cNvPicPr>
            <a:picLocks noChangeAspect="1"/>
          </p:cNvPicPr>
          <p:nvPr/>
        </p:nvPicPr>
        <p:blipFill>
          <a:blip r:embed="rId8"/>
          <a:stretch>
            <a:fillRect/>
          </a:stretch>
        </p:blipFill>
        <p:spPr>
          <a:xfrm>
            <a:off x="5299494" y="3914822"/>
            <a:ext cx="2743200" cy="2737714"/>
          </a:xfrm>
          <a:prstGeom prst="rect">
            <a:avLst/>
          </a:prstGeom>
        </p:spPr>
      </p:pic>
    </p:spTree>
    <p:extLst>
      <p:ext uri="{BB962C8B-B14F-4D97-AF65-F5344CB8AC3E}">
        <p14:creationId xmlns:p14="http://schemas.microsoft.com/office/powerpoint/2010/main" val="712760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Rectangle 7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B51189D3-1E9B-82FF-5599-CCEAA07BCB1F}"/>
              </a:ext>
            </a:extLst>
          </p:cNvPr>
          <p:cNvPicPr>
            <a:picLocks noChangeAspect="1"/>
          </p:cNvPicPr>
          <p:nvPr/>
        </p:nvPicPr>
        <p:blipFill rotWithShape="1">
          <a:blip r:embed="rId2">
            <a:alphaModFix amt="35000"/>
          </a:blip>
          <a:srcRect t="7180" r="-2" b="8422"/>
          <a:stretch/>
        </p:blipFill>
        <p:spPr>
          <a:xfrm>
            <a:off x="20" y="10"/>
            <a:ext cx="12191980" cy="6857990"/>
          </a:xfrm>
          <a:prstGeom prst="rect">
            <a:avLst/>
          </a:prstGeom>
        </p:spPr>
      </p:pic>
      <p:sp>
        <p:nvSpPr>
          <p:cNvPr id="2" name="Title 1">
            <a:extLst>
              <a:ext uri="{FF2B5EF4-FFF2-40B4-BE49-F238E27FC236}">
                <a16:creationId xmlns:a16="http://schemas.microsoft.com/office/drawing/2014/main" id="{E60F213A-67B7-CD37-2DB1-2E04C8EFDCDC}"/>
              </a:ext>
            </a:extLst>
          </p:cNvPr>
          <p:cNvSpPr>
            <a:spLocks noGrp="1"/>
          </p:cNvSpPr>
          <p:nvPr>
            <p:ph type="title"/>
          </p:nvPr>
        </p:nvSpPr>
        <p:spPr>
          <a:xfrm>
            <a:off x="838200" y="365125"/>
            <a:ext cx="10515600" cy="1325563"/>
          </a:xfrm>
        </p:spPr>
        <p:txBody>
          <a:bodyPr>
            <a:normAutofit/>
          </a:bodyPr>
          <a:lstStyle/>
          <a:p>
            <a:r>
              <a:rPr lang="en-US" dirty="0">
                <a:solidFill>
                  <a:srgbClr val="FFFFFF"/>
                </a:solidFill>
                <a:cs typeface="Calibri Light"/>
              </a:rPr>
              <a:t>Lessons Learned </a:t>
            </a:r>
          </a:p>
        </p:txBody>
      </p:sp>
      <p:graphicFrame>
        <p:nvGraphicFramePr>
          <p:cNvPr id="38" name="Content Placeholder 2">
            <a:extLst>
              <a:ext uri="{FF2B5EF4-FFF2-40B4-BE49-F238E27FC236}">
                <a16:creationId xmlns:a16="http://schemas.microsoft.com/office/drawing/2014/main" id="{D6E6C2F7-7B12-BDA5-8427-64130CDBA313}"/>
              </a:ext>
            </a:extLst>
          </p:cNvPr>
          <p:cNvGraphicFramePr>
            <a:graphicFrameLocks noGrp="1"/>
          </p:cNvGraphicFramePr>
          <p:nvPr>
            <p:ph idx="1"/>
            <p:extLst>
              <p:ext uri="{D42A27DB-BD31-4B8C-83A1-F6EECF244321}">
                <p14:modId xmlns:p14="http://schemas.microsoft.com/office/powerpoint/2010/main" val="1700647248"/>
              </p:ext>
            </p:extLst>
          </p:nvPr>
        </p:nvGraphicFramePr>
        <p:xfrm>
          <a:off x="348343" y="1716768"/>
          <a:ext cx="11495314" cy="44329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82755620"/>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Rectangle 7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B51189D3-1E9B-82FF-5599-CCEAA07BCB1F}"/>
              </a:ext>
            </a:extLst>
          </p:cNvPr>
          <p:cNvPicPr>
            <a:picLocks noChangeAspect="1"/>
          </p:cNvPicPr>
          <p:nvPr/>
        </p:nvPicPr>
        <p:blipFill rotWithShape="1">
          <a:blip r:embed="rId3">
            <a:alphaModFix amt="35000"/>
          </a:blip>
          <a:srcRect t="7180" r="-2" b="8422"/>
          <a:stretch/>
        </p:blipFill>
        <p:spPr>
          <a:xfrm>
            <a:off x="20" y="10"/>
            <a:ext cx="12191980" cy="6857990"/>
          </a:xfrm>
          <a:prstGeom prst="rect">
            <a:avLst/>
          </a:prstGeom>
        </p:spPr>
      </p:pic>
      <p:sp>
        <p:nvSpPr>
          <p:cNvPr id="2" name="Title 1">
            <a:extLst>
              <a:ext uri="{FF2B5EF4-FFF2-40B4-BE49-F238E27FC236}">
                <a16:creationId xmlns:a16="http://schemas.microsoft.com/office/drawing/2014/main" id="{E60F213A-67B7-CD37-2DB1-2E04C8EFDCDC}"/>
              </a:ext>
            </a:extLst>
          </p:cNvPr>
          <p:cNvSpPr>
            <a:spLocks noGrp="1"/>
          </p:cNvSpPr>
          <p:nvPr>
            <p:ph type="title"/>
          </p:nvPr>
        </p:nvSpPr>
        <p:spPr>
          <a:xfrm>
            <a:off x="838200" y="365125"/>
            <a:ext cx="10515600" cy="1325563"/>
          </a:xfrm>
        </p:spPr>
        <p:txBody>
          <a:bodyPr>
            <a:normAutofit/>
          </a:bodyPr>
          <a:lstStyle/>
          <a:p>
            <a:r>
              <a:rPr lang="en-US" dirty="0">
                <a:solidFill>
                  <a:srgbClr val="FFFFFF"/>
                </a:solidFill>
                <a:cs typeface="Calibri Light"/>
              </a:rPr>
              <a:t>Lessons Learned </a:t>
            </a:r>
          </a:p>
        </p:txBody>
      </p:sp>
      <p:sp>
        <p:nvSpPr>
          <p:cNvPr id="4" name="Content Placeholder 3">
            <a:extLst>
              <a:ext uri="{FF2B5EF4-FFF2-40B4-BE49-F238E27FC236}">
                <a16:creationId xmlns:a16="http://schemas.microsoft.com/office/drawing/2014/main" id="{8E3A8C69-9B8B-A4A7-3073-209AEEFDED02}"/>
              </a:ext>
            </a:extLst>
          </p:cNvPr>
          <p:cNvSpPr>
            <a:spLocks noGrp="1"/>
          </p:cNvSpPr>
          <p:nvPr>
            <p:ph idx="1"/>
          </p:nvPr>
        </p:nvSpPr>
        <p:spPr>
          <a:xfrm>
            <a:off x="838200" y="1590494"/>
            <a:ext cx="10515600" cy="4351338"/>
          </a:xfrm>
        </p:spPr>
        <p:txBody>
          <a:bodyPr>
            <a:normAutofit fontScale="62500" lnSpcReduction="20000"/>
          </a:bodyPr>
          <a:lstStyle/>
          <a:p>
            <a:pPr marL="0" indent="0">
              <a:buNone/>
            </a:pPr>
            <a:r>
              <a:rPr lang="en-US" sz="2800" b="1" i="0" u="none" strike="noStrike" baseline="0" dirty="0">
                <a:latin typeface="Century Gothic" panose="020B0502020202020204" pitchFamily="34" charset="0"/>
              </a:rPr>
              <a:t>Use program to raise awareness of library services, staff and collections. </a:t>
            </a:r>
            <a:br>
              <a:rPr lang="en-US" sz="2800" b="1" i="0" u="none" strike="noStrike" baseline="0" dirty="0">
                <a:latin typeface="Century Gothic" panose="020B0502020202020204" pitchFamily="34" charset="0"/>
              </a:rPr>
            </a:br>
            <a:r>
              <a:rPr lang="en-US" sz="2800" b="0" i="0" u="none" strike="noStrike" baseline="0" dirty="0">
                <a:latin typeface="Century Gothic" panose="020B0502020202020204" pitchFamily="34" charset="0"/>
              </a:rPr>
              <a:t>We created a "Magnificent Miniatures“ LibGuide to connect patrons with resources within our collection about this unique art form. Staff made a point to engage with cadets, faculty and staff as they came to visit the exhibit.</a:t>
            </a:r>
          </a:p>
          <a:p>
            <a:pPr marL="0" indent="0">
              <a:buNone/>
            </a:pPr>
            <a:br>
              <a:rPr lang="en-US" sz="2800" b="0" i="0" u="none" strike="noStrike" baseline="0" dirty="0">
                <a:latin typeface="Century Gothic" panose="020B0502020202020204" pitchFamily="34" charset="0"/>
              </a:rPr>
            </a:br>
            <a:r>
              <a:rPr lang="en-US" sz="2800" b="1" i="0" u="none" strike="noStrike" baseline="0" dirty="0">
                <a:latin typeface="Century Gothic" panose="020B0502020202020204" pitchFamily="34" charset="0"/>
              </a:rPr>
              <a:t>Select a meaningful theme: </a:t>
            </a:r>
            <a:r>
              <a:rPr lang="en-US" sz="2800" b="0" i="0" u="none" strike="noStrike" baseline="0" dirty="0">
                <a:latin typeface="Century Gothic" panose="020B0502020202020204" pitchFamily="34" charset="0"/>
              </a:rPr>
              <a:t>We gave cadets the option to submit canvases that were “Inspired by West Point.” This spoke directly to the USMA Library’s strategic direction to “Inspire the Corps of Cadets.” This theme gave the program a much higher profile, drew the attention of many organizations on campus and beyond and ultimately gave the exhibit a more cohesive look. The theme also allows archivists the ability to make key decisions on accessioning the materials into our collections.</a:t>
            </a:r>
          </a:p>
          <a:p>
            <a:pPr marL="0" indent="0">
              <a:buNone/>
            </a:pPr>
            <a:br>
              <a:rPr lang="en-US" sz="2800" b="0" i="0" u="none" strike="noStrike" baseline="0" dirty="0">
                <a:latin typeface="Century Gothic" panose="020B0502020202020204" pitchFamily="34" charset="0"/>
              </a:rPr>
            </a:br>
            <a:r>
              <a:rPr lang="en-US" sz="2800" b="1" i="0" u="none" strike="noStrike" baseline="0" dirty="0">
                <a:latin typeface="Century Gothic" panose="020B0502020202020204" pitchFamily="34" charset="0"/>
              </a:rPr>
              <a:t>Leverage the high participation rate to obtain research data, but follow proper protocols</a:t>
            </a:r>
            <a:br>
              <a:rPr lang="en-US" sz="2800" b="1" i="0" u="none" strike="noStrike" baseline="0" dirty="0">
                <a:latin typeface="Century Gothic" panose="020B0502020202020204" pitchFamily="34" charset="0"/>
              </a:rPr>
            </a:br>
            <a:r>
              <a:rPr lang="en-US" sz="2800" b="0" i="0" u="none" strike="noStrike" baseline="0" dirty="0">
                <a:latin typeface="Century Gothic" panose="020B0502020202020204" pitchFamily="34" charset="0"/>
              </a:rPr>
              <a:t>This program proved so popular, we soon realized there were enough participants to query for data that was representative of the </a:t>
            </a:r>
            <a:r>
              <a:rPr lang="en-US" sz="2800" b="0" i="1" u="none" strike="noStrike" baseline="0" dirty="0">
                <a:latin typeface="Century Gothic" panose="020B0502020202020204" pitchFamily="34" charset="0"/>
              </a:rPr>
              <a:t>entire </a:t>
            </a:r>
            <a:r>
              <a:rPr lang="en-US" sz="2800" b="0" i="0" u="none" strike="noStrike" baseline="0" dirty="0">
                <a:latin typeface="Century Gothic" panose="020B0502020202020204" pitchFamily="34" charset="0"/>
              </a:rPr>
              <a:t>Corps of Cadets.</a:t>
            </a:r>
          </a:p>
          <a:p>
            <a:pPr marL="0" indent="0">
              <a:buNone/>
            </a:pPr>
            <a:endParaRPr lang="en-US" dirty="0">
              <a:latin typeface="Century Gothic" panose="020B0502020202020204" pitchFamily="34" charset="0"/>
            </a:endParaRPr>
          </a:p>
          <a:p>
            <a:pPr marL="0" indent="0">
              <a:buNone/>
            </a:pPr>
            <a:r>
              <a:rPr lang="en-US" b="1" dirty="0">
                <a:latin typeface="Century Gothic" panose="020B0502020202020204" pitchFamily="34" charset="0"/>
              </a:rPr>
              <a:t>Preservation: </a:t>
            </a:r>
            <a:r>
              <a:rPr lang="en-US" dirty="0">
                <a:latin typeface="Century Gothic" panose="020B0502020202020204" pitchFamily="34" charset="0"/>
              </a:rPr>
              <a:t>Consider preservation materials and the time to conserve them in the original project planning timeline. Also consider storage possibilities and spaces in the library that could serve as a possible semi-permanent location for the canvases in the future.</a:t>
            </a:r>
          </a:p>
        </p:txBody>
      </p:sp>
    </p:spTree>
    <p:extLst>
      <p:ext uri="{BB962C8B-B14F-4D97-AF65-F5344CB8AC3E}">
        <p14:creationId xmlns:p14="http://schemas.microsoft.com/office/powerpoint/2010/main" val="1389284246"/>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alpha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1491F-F86B-CE6F-A4E4-C47B2D7272B0}"/>
              </a:ext>
            </a:extLst>
          </p:cNvPr>
          <p:cNvSpPr>
            <a:spLocks noGrp="1"/>
          </p:cNvSpPr>
          <p:nvPr>
            <p:ph type="title"/>
          </p:nvPr>
        </p:nvSpPr>
        <p:spPr>
          <a:xfrm>
            <a:off x="5482006" y="2681262"/>
            <a:ext cx="3961401" cy="1106911"/>
          </a:xfrm>
          <a:noFill/>
        </p:spPr>
        <p:txBody>
          <a:bodyPr vert="horz" wrap="square" lIns="91440" tIns="45720" rIns="91440" bIns="45720" numCol="1" rtlCol="0" anchor="t">
            <a:normAutofit fontScale="90000"/>
          </a:bodyPr>
          <a:lstStyle/>
          <a:p>
            <a:br>
              <a:rPr lang="en-US" sz="1800" b="0" i="0" u="none" strike="noStrike" baseline="0" dirty="0">
                <a:solidFill>
                  <a:srgbClr val="000000"/>
                </a:solidFill>
                <a:latin typeface="Calibri" panose="020F0502020204030204" pitchFamily="34" charset="0"/>
              </a:rPr>
            </a:br>
            <a:br>
              <a:rPr lang="en-US" sz="1300" b="0" i="0" u="none" strike="noStrike" baseline="0" dirty="0">
                <a:latin typeface="Calibri" panose="020F0502020204030204" pitchFamily="34" charset="0"/>
              </a:rPr>
            </a:br>
            <a:br>
              <a:rPr lang="en-US" sz="1300" b="0" i="0" u="none" strike="noStrike" baseline="0" dirty="0">
                <a:latin typeface="Calibri" panose="020F0502020204030204" pitchFamily="34" charset="0"/>
              </a:rPr>
            </a:br>
            <a:br>
              <a:rPr lang="en-US" sz="1800" b="0" i="0" u="none" strike="noStrike" baseline="0" dirty="0">
                <a:latin typeface="Calibri" panose="020F0502020204030204" pitchFamily="34" charset="0"/>
              </a:rPr>
            </a:br>
            <a:endParaRPr lang="en-US" kern="1200" dirty="0">
              <a:latin typeface="+mj-lt"/>
              <a:ea typeface="+mj-ea"/>
              <a:cs typeface="+mj-cs"/>
            </a:endParaRPr>
          </a:p>
        </p:txBody>
      </p:sp>
      <p:sp>
        <p:nvSpPr>
          <p:cNvPr id="16" name="Freeform: Shape 15">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1" descr="A picture containing text, water, blue&#10;&#10;Description automatically generated">
            <a:extLst>
              <a:ext uri="{FF2B5EF4-FFF2-40B4-BE49-F238E27FC236}">
                <a16:creationId xmlns:a16="http://schemas.microsoft.com/office/drawing/2014/main" id="{5835C09C-58B8-A53A-1652-0A48BC2D7A75}"/>
              </a:ext>
            </a:extLst>
          </p:cNvPr>
          <p:cNvPicPr>
            <a:picLocks noChangeAspect="1"/>
          </p:cNvPicPr>
          <p:nvPr/>
        </p:nvPicPr>
        <p:blipFill rotWithShape="1">
          <a:blip r:embed="rId3"/>
          <a:srcRect t="19993" r="-1" b="21615"/>
          <a:stretch/>
        </p:blipFill>
        <p:spPr>
          <a:xfrm>
            <a:off x="1246574" y="10"/>
            <a:ext cx="3913632" cy="2285224"/>
          </a:xfrm>
          <a:custGeom>
            <a:avLst/>
            <a:gdLst/>
            <a:ahLst/>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p:spPr>
      </p:pic>
      <p:pic>
        <p:nvPicPr>
          <p:cNvPr id="4" name="Picture 4" descr="A picture containing text&#10;&#10;Description automatically generated">
            <a:extLst>
              <a:ext uri="{FF2B5EF4-FFF2-40B4-BE49-F238E27FC236}">
                <a16:creationId xmlns:a16="http://schemas.microsoft.com/office/drawing/2014/main" id="{296D1BA0-23C1-3965-EDCD-5A523837F860}"/>
              </a:ext>
            </a:extLst>
          </p:cNvPr>
          <p:cNvPicPr>
            <a:picLocks noChangeAspect="1"/>
          </p:cNvPicPr>
          <p:nvPr/>
        </p:nvPicPr>
        <p:blipFill rotWithShape="1">
          <a:blip r:embed="rId4"/>
          <a:srcRect l="6239" r="17898" b="-2"/>
          <a:stretch/>
        </p:blipFill>
        <p:spPr>
          <a:xfrm>
            <a:off x="-1" y="2288330"/>
            <a:ext cx="3564638" cy="4569668"/>
          </a:xfrm>
          <a:custGeom>
            <a:avLst/>
            <a:gdLst/>
            <a:ahLst/>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p:spPr>
      </p:pic>
      <p:sp>
        <p:nvSpPr>
          <p:cNvPr id="20" name="Oval 19">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07" y="303879"/>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Oval 21">
            <a:extLst>
              <a:ext uri="{FF2B5EF4-FFF2-40B4-BE49-F238E27FC236}">
                <a16:creationId xmlns:a16="http://schemas.microsoft.com/office/drawing/2014/main" id="{C20267F5-D4E6-477A-A590-81F2ABD1B8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5109" y="2382976"/>
            <a:ext cx="1920240" cy="1920240"/>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9" descr="A picture containing text, outdoor, blue, outdoor object&#10;&#10;Description automatically generated">
            <a:extLst>
              <a:ext uri="{FF2B5EF4-FFF2-40B4-BE49-F238E27FC236}">
                <a16:creationId xmlns:a16="http://schemas.microsoft.com/office/drawing/2014/main" id="{3DCABCCA-AE82-B9CB-7A1E-9BC046D6897F}"/>
              </a:ext>
            </a:extLst>
          </p:cNvPr>
          <p:cNvPicPr>
            <a:picLocks noChangeAspect="1"/>
          </p:cNvPicPr>
          <p:nvPr/>
        </p:nvPicPr>
        <p:blipFill rotWithShape="1">
          <a:blip r:embed="rId5"/>
          <a:srcRect l="1000" r="5" b="5"/>
          <a:stretch/>
        </p:blipFill>
        <p:spPr>
          <a:xfrm>
            <a:off x="3749701" y="2547568"/>
            <a:ext cx="1591056" cy="1591056"/>
          </a:xfrm>
          <a:custGeom>
            <a:avLst/>
            <a:gdLst/>
            <a:ahLst/>
            <a:cxnLst/>
            <a:rect l="l" t="t" r="r" b="b"/>
            <a:pathLst>
              <a:path w="1591056" h="1591056">
                <a:moveTo>
                  <a:pt x="795528" y="0"/>
                </a:moveTo>
                <a:cubicBezTo>
                  <a:pt x="1234886" y="0"/>
                  <a:pt x="1591056" y="356170"/>
                  <a:pt x="1591056" y="795528"/>
                </a:cubicBezTo>
                <a:cubicBezTo>
                  <a:pt x="1591056" y="1234886"/>
                  <a:pt x="1234886" y="1591056"/>
                  <a:pt x="795528" y="1591056"/>
                </a:cubicBezTo>
                <a:cubicBezTo>
                  <a:pt x="356170" y="1591056"/>
                  <a:pt x="0" y="1234886"/>
                  <a:pt x="0" y="795528"/>
                </a:cubicBezTo>
                <a:cubicBezTo>
                  <a:pt x="0" y="356170"/>
                  <a:pt x="356170" y="0"/>
                  <a:pt x="795528" y="0"/>
                </a:cubicBezTo>
                <a:close/>
              </a:path>
            </a:pathLst>
          </a:custGeom>
        </p:spPr>
      </p:pic>
      <p:pic>
        <p:nvPicPr>
          <p:cNvPr id="5" name="Picture 5" descr="A picture containing building, ground, outdoor, stone&#10;&#10;Description automatically generated">
            <a:extLst>
              <a:ext uri="{FF2B5EF4-FFF2-40B4-BE49-F238E27FC236}">
                <a16:creationId xmlns:a16="http://schemas.microsoft.com/office/drawing/2014/main" id="{A14871C8-95D8-C4CB-0CAC-B8ACA86CF254}"/>
              </a:ext>
            </a:extLst>
          </p:cNvPr>
          <p:cNvPicPr>
            <a:picLocks noChangeAspect="1"/>
          </p:cNvPicPr>
          <p:nvPr/>
        </p:nvPicPr>
        <p:blipFill rotWithShape="1">
          <a:blip r:embed="rId6"/>
          <a:srcRect l="1500" r="1" b="1"/>
          <a:stretch/>
        </p:blipFill>
        <p:spPr>
          <a:xfrm>
            <a:off x="5593799" y="468471"/>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p:spPr>
      </p:pic>
      <p:sp>
        <p:nvSpPr>
          <p:cNvPr id="24" name="Freeform: Shape 23">
            <a:extLst>
              <a:ext uri="{FF2B5EF4-FFF2-40B4-BE49-F238E27FC236}">
                <a16:creationId xmlns:a16="http://schemas.microsoft.com/office/drawing/2014/main" id="{6B9D64DB-4D5C-4A91-B45F-F301E3174F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2"/>
            <a:ext cx="3439432" cy="3550083"/>
          </a:xfrm>
          <a:custGeom>
            <a:avLst/>
            <a:gdLst>
              <a:gd name="connsiteX0" fmla="*/ 115336 w 3439432"/>
              <a:gd name="connsiteY0" fmla="*/ 0 h 3550083"/>
              <a:gd name="connsiteX1" fmla="*/ 3439432 w 3439432"/>
              <a:gd name="connsiteY1" fmla="*/ 0 h 3550083"/>
              <a:gd name="connsiteX2" fmla="*/ 3439432 w 3439432"/>
              <a:gd name="connsiteY2" fmla="*/ 3462762 h 3550083"/>
              <a:gd name="connsiteX3" fmla="*/ 3318024 w 3439432"/>
              <a:gd name="connsiteY3" fmla="*/ 3493980 h 3550083"/>
              <a:gd name="connsiteX4" fmla="*/ 2761488 w 3439432"/>
              <a:gd name="connsiteY4" fmla="*/ 3550083 h 3550083"/>
              <a:gd name="connsiteX5" fmla="*/ 0 w 3439432"/>
              <a:gd name="connsiteY5" fmla="*/ 788595 h 3550083"/>
              <a:gd name="connsiteX6" fmla="*/ 70713 w 3439432"/>
              <a:gd name="connsiteY6" fmla="*/ 164949 h 3550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550083">
                <a:moveTo>
                  <a:pt x="115336" y="0"/>
                </a:moveTo>
                <a:lnTo>
                  <a:pt x="3439432" y="0"/>
                </a:lnTo>
                <a:lnTo>
                  <a:pt x="3439432" y="3462762"/>
                </a:lnTo>
                <a:lnTo>
                  <a:pt x="3318024" y="3493980"/>
                </a:lnTo>
                <a:cubicBezTo>
                  <a:pt x="3138258" y="3530765"/>
                  <a:pt x="2952129" y="3550083"/>
                  <a:pt x="2761488" y="3550083"/>
                </a:cubicBezTo>
                <a:cubicBezTo>
                  <a:pt x="1236360" y="3550083"/>
                  <a:pt x="0" y="2313723"/>
                  <a:pt x="0" y="788595"/>
                </a:cubicBezTo>
                <a:cubicBezTo>
                  <a:pt x="0" y="574124"/>
                  <a:pt x="24450" y="365364"/>
                  <a:pt x="70713" y="164949"/>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7" descr="A picture containing text&#10;&#10;Description automatically generated">
            <a:extLst>
              <a:ext uri="{FF2B5EF4-FFF2-40B4-BE49-F238E27FC236}">
                <a16:creationId xmlns:a16="http://schemas.microsoft.com/office/drawing/2014/main" id="{ABA4D256-C3F1-B8C5-892B-1E1DED0AFC8C}"/>
              </a:ext>
            </a:extLst>
          </p:cNvPr>
          <p:cNvPicPr>
            <a:picLocks noChangeAspect="1"/>
          </p:cNvPicPr>
          <p:nvPr/>
        </p:nvPicPr>
        <p:blipFill rotWithShape="1">
          <a:blip r:embed="rId7"/>
          <a:srcRect l="4165" r="561" b="5"/>
          <a:stretch/>
        </p:blipFill>
        <p:spPr>
          <a:xfrm>
            <a:off x="8918761" y="-4330"/>
            <a:ext cx="3273238" cy="3383891"/>
          </a:xfrm>
          <a:custGeom>
            <a:avLst/>
            <a:gdLst/>
            <a:ahLst/>
            <a:cxnLst/>
            <a:rect l="l" t="t" r="r" b="b"/>
            <a:pathLst>
              <a:path w="3273238" h="3383891">
                <a:moveTo>
                  <a:pt x="122841" y="0"/>
                </a:moveTo>
                <a:lnTo>
                  <a:pt x="3273238" y="0"/>
                </a:lnTo>
                <a:lnTo>
                  <a:pt x="3273238" y="3291335"/>
                </a:lnTo>
                <a:lnTo>
                  <a:pt x="3118338" y="3331164"/>
                </a:lnTo>
                <a:cubicBezTo>
                  <a:pt x="2949390" y="3365736"/>
                  <a:pt x="2774463" y="3383891"/>
                  <a:pt x="2595295" y="3383891"/>
                </a:cubicBezTo>
                <a:cubicBezTo>
                  <a:pt x="1161953" y="3383891"/>
                  <a:pt x="0" y="2221938"/>
                  <a:pt x="0" y="788596"/>
                </a:cubicBezTo>
                <a:cubicBezTo>
                  <a:pt x="0" y="519845"/>
                  <a:pt x="40850" y="260634"/>
                  <a:pt x="116679" y="16835"/>
                </a:cubicBezTo>
                <a:close/>
              </a:path>
            </a:pathLst>
          </a:custGeom>
        </p:spPr>
      </p:pic>
      <p:sp>
        <p:nvSpPr>
          <p:cNvPr id="26" name="Freeform: Shape 25">
            <a:extLst>
              <a:ext uri="{FF2B5EF4-FFF2-40B4-BE49-F238E27FC236}">
                <a16:creationId xmlns:a16="http://schemas.microsoft.com/office/drawing/2014/main" id="{CB14CE1B-4BC5-4EF2-BE3D-05E4F580B3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99331" y="3907418"/>
            <a:ext cx="2992669" cy="2950582"/>
          </a:xfrm>
          <a:custGeom>
            <a:avLst/>
            <a:gdLst>
              <a:gd name="connsiteX0" fmla="*/ 2052140 w 2992669"/>
              <a:gd name="connsiteY0" fmla="*/ 0 h 2950582"/>
              <a:gd name="connsiteX1" fmla="*/ 2850926 w 2992669"/>
              <a:gd name="connsiteY1" fmla="*/ 161267 h 2950582"/>
              <a:gd name="connsiteX2" fmla="*/ 2992669 w 2992669"/>
              <a:gd name="connsiteY2" fmla="*/ 229549 h 2950582"/>
              <a:gd name="connsiteX3" fmla="*/ 2992669 w 2992669"/>
              <a:gd name="connsiteY3" fmla="*/ 2950582 h 2950582"/>
              <a:gd name="connsiteX4" fmla="*/ 209274 w 2992669"/>
              <a:gd name="connsiteY4" fmla="*/ 2950582 h 2950582"/>
              <a:gd name="connsiteX5" fmla="*/ 161267 w 2992669"/>
              <a:gd name="connsiteY5" fmla="*/ 2850926 h 2950582"/>
              <a:gd name="connsiteX6" fmla="*/ 0 w 2992669"/>
              <a:gd name="connsiteY6" fmla="*/ 2052140 h 2950582"/>
              <a:gd name="connsiteX7" fmla="*/ 2052140 w 2992669"/>
              <a:gd name="connsiteY7" fmla="*/ 0 h 295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2669" h="2950582">
                <a:moveTo>
                  <a:pt x="2052140" y="0"/>
                </a:moveTo>
                <a:cubicBezTo>
                  <a:pt x="2335482" y="0"/>
                  <a:pt x="2605411" y="57424"/>
                  <a:pt x="2850926" y="161267"/>
                </a:cubicBezTo>
                <a:lnTo>
                  <a:pt x="2992669" y="229549"/>
                </a:lnTo>
                <a:lnTo>
                  <a:pt x="2992669" y="2950582"/>
                </a:lnTo>
                <a:lnTo>
                  <a:pt x="209274" y="2950582"/>
                </a:lnTo>
                <a:lnTo>
                  <a:pt x="161267" y="2850926"/>
                </a:lnTo>
                <a:cubicBezTo>
                  <a:pt x="57423" y="2605411"/>
                  <a:pt x="0" y="2335482"/>
                  <a:pt x="0" y="2052140"/>
                </a:cubicBezTo>
                <a:cubicBezTo>
                  <a:pt x="0" y="918774"/>
                  <a:pt x="918774" y="0"/>
                  <a:pt x="205214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10" descr="A picture containing colorful, decorated, several&#10;&#10;Description automatically generated">
            <a:extLst>
              <a:ext uri="{FF2B5EF4-FFF2-40B4-BE49-F238E27FC236}">
                <a16:creationId xmlns:a16="http://schemas.microsoft.com/office/drawing/2014/main" id="{D502375C-1521-AA55-1D68-C60CB3BBC8E8}"/>
              </a:ext>
            </a:extLst>
          </p:cNvPr>
          <p:cNvPicPr>
            <a:picLocks noChangeAspect="1"/>
          </p:cNvPicPr>
          <p:nvPr/>
        </p:nvPicPr>
        <p:blipFill rotWithShape="1">
          <a:blip r:embed="rId8"/>
          <a:srcRect r="-2" b="2439"/>
          <a:stretch/>
        </p:blipFill>
        <p:spPr>
          <a:xfrm>
            <a:off x="9363238" y="4071322"/>
            <a:ext cx="2828765" cy="2786678"/>
          </a:xfrm>
          <a:custGeom>
            <a:avLst/>
            <a:gdLst/>
            <a:ahLst/>
            <a:cxnLst/>
            <a:rect l="l" t="t" r="r" b="b"/>
            <a:pathLst>
              <a:path w="2828765" h="2786678">
                <a:moveTo>
                  <a:pt x="1888236" y="0"/>
                </a:moveTo>
                <a:cubicBezTo>
                  <a:pt x="2214125" y="0"/>
                  <a:pt x="2520731" y="82558"/>
                  <a:pt x="2788281" y="227900"/>
                </a:cubicBezTo>
                <a:lnTo>
                  <a:pt x="2828765" y="252495"/>
                </a:lnTo>
                <a:lnTo>
                  <a:pt x="2828765" y="2786678"/>
                </a:lnTo>
                <a:lnTo>
                  <a:pt x="227128" y="2786678"/>
                </a:lnTo>
                <a:lnTo>
                  <a:pt x="148387" y="2623223"/>
                </a:lnTo>
                <a:cubicBezTo>
                  <a:pt x="52837" y="2397318"/>
                  <a:pt x="0" y="2148947"/>
                  <a:pt x="0" y="1888236"/>
                </a:cubicBezTo>
                <a:cubicBezTo>
                  <a:pt x="0" y="845392"/>
                  <a:pt x="845392" y="0"/>
                  <a:pt x="1888236" y="0"/>
                </a:cubicBezTo>
                <a:close/>
              </a:path>
            </a:pathLst>
          </a:custGeom>
        </p:spPr>
      </p:pic>
      <p:sp>
        <p:nvSpPr>
          <p:cNvPr id="3" name="TextBox 2">
            <a:extLst>
              <a:ext uri="{FF2B5EF4-FFF2-40B4-BE49-F238E27FC236}">
                <a16:creationId xmlns:a16="http://schemas.microsoft.com/office/drawing/2014/main" id="{933491CA-2043-7C5A-4503-B3826CF4E683}"/>
              </a:ext>
            </a:extLst>
          </p:cNvPr>
          <p:cNvSpPr txBox="1"/>
          <p:nvPr/>
        </p:nvSpPr>
        <p:spPr>
          <a:xfrm>
            <a:off x="3666607" y="3321399"/>
            <a:ext cx="6679176" cy="3693319"/>
          </a:xfrm>
          <a:prstGeom prst="rect">
            <a:avLst/>
          </a:prstGeom>
          <a:noFill/>
        </p:spPr>
        <p:txBody>
          <a:bodyPr wrap="square" rtlCol="0">
            <a:spAutoFit/>
          </a:bodyPr>
          <a:lstStyle/>
          <a:p>
            <a:pPr algn="l"/>
            <a:endParaRPr lang="en-US" sz="1100" b="0" i="0" u="none" strike="noStrike" baseline="0" dirty="0">
              <a:solidFill>
                <a:srgbClr val="000000"/>
              </a:solidFill>
              <a:latin typeface="Century Gothic" panose="020B0502020202020204" pitchFamily="34" charset="0"/>
            </a:endParaRPr>
          </a:p>
          <a:p>
            <a:endParaRPr lang="en-US" sz="1100" b="0" i="0" u="none" strike="noStrike" baseline="0" dirty="0">
              <a:latin typeface="Century Gothic" panose="020B0502020202020204" pitchFamily="34" charset="0"/>
            </a:endParaRPr>
          </a:p>
          <a:p>
            <a:pPr algn="ctr"/>
            <a:r>
              <a:rPr lang="en-US" sz="1100" b="0" i="0" u="none" strike="noStrike" baseline="0" dirty="0">
                <a:latin typeface="Century Gothic" panose="020B0502020202020204" pitchFamily="34" charset="0"/>
              </a:rPr>
              <a:t> </a:t>
            </a:r>
            <a:r>
              <a:rPr lang="en-US" b="1" i="0" u="none" strike="noStrike" baseline="0" dirty="0">
                <a:solidFill>
                  <a:srgbClr val="0477AB"/>
                </a:solidFill>
                <a:latin typeface="Century Gothic" panose="020B0502020202020204" pitchFamily="34" charset="0"/>
              </a:rPr>
              <a:t>References</a:t>
            </a:r>
            <a:endParaRPr lang="en-US" b="0" i="0" u="none" strike="noStrike" baseline="0" dirty="0">
              <a:solidFill>
                <a:srgbClr val="0477AB"/>
              </a:solidFill>
              <a:latin typeface="Century Gothic" panose="020B0502020202020204" pitchFamily="34" charset="0"/>
            </a:endParaRPr>
          </a:p>
          <a:p>
            <a:r>
              <a:rPr lang="en-US" sz="1100" b="0" i="0" u="none" strike="noStrike" baseline="0" dirty="0">
                <a:latin typeface="Century Gothic" panose="020B0502020202020204" pitchFamily="34" charset="0"/>
              </a:rPr>
              <a:t>Eshbach, Barbara E. “Supporting and Engaging Students through Academic Library Programming.” The Journal of Academic Librarianship 46, no. 3 (May 1, 2020): 102129. https://doi.org/10.1016/j.acalib.2020.102129.</a:t>
            </a:r>
          </a:p>
          <a:p>
            <a:r>
              <a:rPr lang="en-US" sz="1100" b="0" i="0" u="none" strike="noStrike" baseline="0" dirty="0">
                <a:latin typeface="Century Gothic" panose="020B0502020202020204" pitchFamily="34" charset="0"/>
              </a:rPr>
              <a:t>Kasten-</a:t>
            </a:r>
            <a:r>
              <a:rPr lang="en-US" sz="1100" b="0" i="0" u="none" strike="noStrike" baseline="0" dirty="0" err="1">
                <a:latin typeface="Century Gothic" panose="020B0502020202020204" pitchFamily="34" charset="0"/>
              </a:rPr>
              <a:t>Mutkus</a:t>
            </a:r>
            <a:r>
              <a:rPr lang="en-US" sz="1100" b="0" i="0" u="none" strike="noStrike" baseline="0" dirty="0">
                <a:latin typeface="Century Gothic" panose="020B0502020202020204" pitchFamily="34" charset="0"/>
              </a:rPr>
              <a:t>, Kathleen. "Programming as pedagogy in the academic library." portal: Libraries and the Academy 20, no. 3 (2020): 425-434.</a:t>
            </a:r>
          </a:p>
          <a:p>
            <a:r>
              <a:rPr lang="en-US" sz="1100" b="0" i="0" u="none" strike="noStrike" baseline="0" dirty="0">
                <a:latin typeface="Century Gothic" panose="020B0502020202020204" pitchFamily="34" charset="0"/>
              </a:rPr>
              <a:t>Kohn, Rita. </a:t>
            </a:r>
            <a:r>
              <a:rPr lang="en-US" sz="1100" b="0" i="1" u="none" strike="noStrike" baseline="0" dirty="0">
                <a:latin typeface="Century Gothic" panose="020B0502020202020204" pitchFamily="34" charset="0"/>
              </a:rPr>
              <a:t>Experiencing Displays. </a:t>
            </a:r>
            <a:r>
              <a:rPr lang="en-US" sz="1100" b="0" i="0" u="none" strike="noStrike" baseline="0" dirty="0">
                <a:latin typeface="Century Gothic" panose="020B0502020202020204" pitchFamily="34" charset="0"/>
              </a:rPr>
              <a:t>Metuchen, NJ: Scarecrow Press, 1982.</a:t>
            </a:r>
          </a:p>
          <a:p>
            <a:r>
              <a:rPr lang="en-US" sz="1100" b="0" i="0" u="none" strike="noStrike" baseline="0" dirty="0" err="1">
                <a:latin typeface="Century Gothic" panose="020B0502020202020204" pitchFamily="34" charset="0"/>
              </a:rPr>
              <a:t>Lacher</a:t>
            </a:r>
            <a:r>
              <a:rPr lang="en-US" sz="1100" b="0" i="0" u="none" strike="noStrike" baseline="0" dirty="0">
                <a:latin typeface="Century Gothic" panose="020B0502020202020204" pitchFamily="34" charset="0"/>
              </a:rPr>
              <a:t>-Feldman, </a:t>
            </a:r>
            <a:r>
              <a:rPr lang="en-US" sz="1100" b="0" i="0" u="none" strike="noStrike" baseline="0" dirty="0" err="1">
                <a:latin typeface="Century Gothic" panose="020B0502020202020204" pitchFamily="34" charset="0"/>
              </a:rPr>
              <a:t>Jessica.</a:t>
            </a:r>
            <a:r>
              <a:rPr lang="en-US" sz="1100" b="0" i="1" u="none" strike="noStrike" baseline="0" dirty="0" err="1">
                <a:latin typeface="Century Gothic" panose="020B0502020202020204" pitchFamily="34" charset="0"/>
              </a:rPr>
              <a:t>Exhibits</a:t>
            </a:r>
            <a:r>
              <a:rPr lang="en-US" sz="1100" b="0" i="1" u="none" strike="noStrike" baseline="0" dirty="0">
                <a:latin typeface="Century Gothic" panose="020B0502020202020204" pitchFamily="34" charset="0"/>
              </a:rPr>
              <a:t> in Archives and Special Collections Libraries</a:t>
            </a:r>
            <a:r>
              <a:rPr lang="en-US" sz="1100" b="0" i="0" u="none" strike="noStrike" baseline="0" dirty="0">
                <a:latin typeface="Century Gothic" panose="020B0502020202020204" pitchFamily="34" charset="0"/>
              </a:rPr>
              <a:t>. Chicago: Society of American Archivists, 2013.</a:t>
            </a:r>
          </a:p>
          <a:p>
            <a:r>
              <a:rPr lang="en-US" sz="1100" b="0" i="0" u="none" strike="noStrike" baseline="0" dirty="0">
                <a:latin typeface="Century Gothic" panose="020B0502020202020204" pitchFamily="34" charset="0"/>
              </a:rPr>
              <a:t>Research, Center for Drug Evaluation and. “Institutional Review Boards (IRBs) and Protection of Human Subjects in Clinical Trials.” FDA, February 22, 2023. https://www.fda.gov/about-fda/center-drug-evaluation-and-research-cder/institutional-review-boards-irbs-and-protection-human-subjects-clinical-trials.</a:t>
            </a:r>
          </a:p>
          <a:p>
            <a:r>
              <a:rPr lang="en-US" sz="1100" b="0" i="0" u="none" strike="noStrike" baseline="0" dirty="0">
                <a:latin typeface="Century Gothic" panose="020B0502020202020204" pitchFamily="34" charset="0"/>
              </a:rPr>
              <a:t>Skolnick, Lee. </a:t>
            </a:r>
            <a:r>
              <a:rPr lang="en-US" sz="1100" b="0" i="1" u="none" strike="noStrike" baseline="0" dirty="0">
                <a:latin typeface="Century Gothic" panose="020B0502020202020204" pitchFamily="34" charset="0"/>
              </a:rPr>
              <a:t>What is Exhibition Design? </a:t>
            </a:r>
            <a:r>
              <a:rPr lang="en-US" sz="1100" b="0" i="0" u="none" strike="noStrike" baseline="0" dirty="0">
                <a:latin typeface="Century Gothic" panose="020B0502020202020204" pitchFamily="34" charset="0"/>
              </a:rPr>
              <a:t>Switzerland and UK: </a:t>
            </a:r>
            <a:r>
              <a:rPr lang="en-US" sz="1100" b="0" i="0" u="none" strike="noStrike" baseline="0" dirty="0" err="1">
                <a:latin typeface="Century Gothic" panose="020B0502020202020204" pitchFamily="34" charset="0"/>
              </a:rPr>
              <a:t>RotoVision</a:t>
            </a:r>
            <a:r>
              <a:rPr lang="en-US" sz="1100" b="0" i="0" u="none" strike="noStrike" baseline="0" dirty="0">
                <a:latin typeface="Century Gothic" panose="020B0502020202020204" pitchFamily="34" charset="0"/>
              </a:rPr>
              <a:t>, 2007.</a:t>
            </a:r>
          </a:p>
          <a:p>
            <a:r>
              <a:rPr lang="en-US" sz="1100" b="0" i="0" u="none" strike="noStrike" baseline="0" dirty="0">
                <a:latin typeface="Century Gothic" panose="020B0502020202020204" pitchFamily="34" charset="0"/>
              </a:rPr>
              <a:t>Willey, Paula, and Andria L. Amaral. The Passive Programming Playbook: 101 Ways to Get Library Customers off the Sidelines. Santa Barbara, California; Denver, Colorado: Libraries </a:t>
            </a:r>
            <a:r>
              <a:rPr lang="en-US" sz="1100" b="0" i="0" u="none" strike="noStrike" baseline="0" dirty="0">
                <a:latin typeface="Calibri" panose="020F0502020204030204" pitchFamily="34" charset="0"/>
              </a:rPr>
              <a:t>Unlimited, an imprint of ABC-CLIO, LLC, 2021.</a:t>
            </a:r>
          </a:p>
          <a:p>
            <a:endParaRPr lang="en-US" dirty="0"/>
          </a:p>
        </p:txBody>
      </p:sp>
    </p:spTree>
    <p:extLst>
      <p:ext uri="{BB962C8B-B14F-4D97-AF65-F5344CB8AC3E}">
        <p14:creationId xmlns:p14="http://schemas.microsoft.com/office/powerpoint/2010/main" val="2884426381"/>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8" name="Rectangle 730">
            <a:extLst>
              <a:ext uri="{FF2B5EF4-FFF2-40B4-BE49-F238E27FC236}">
                <a16:creationId xmlns:a16="http://schemas.microsoft.com/office/drawing/2014/main" id="{8108D317-7CBD-4897-BD1F-959436D2A3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0F213A-67B7-CD37-2DB1-2E04C8EFDCDC}"/>
              </a:ext>
            </a:extLst>
          </p:cNvPr>
          <p:cNvSpPr>
            <a:spLocks noGrp="1"/>
          </p:cNvSpPr>
          <p:nvPr>
            <p:ph type="title"/>
          </p:nvPr>
        </p:nvSpPr>
        <p:spPr>
          <a:xfrm>
            <a:off x="7255564" y="834888"/>
            <a:ext cx="4314645" cy="1268958"/>
          </a:xfrm>
        </p:spPr>
        <p:txBody>
          <a:bodyPr anchor="b">
            <a:normAutofit/>
          </a:bodyPr>
          <a:lstStyle/>
          <a:p>
            <a:r>
              <a:rPr lang="en-US" sz="4000" b="1" dirty="0">
                <a:latin typeface="Century Gothic"/>
                <a:cs typeface="Calibri Light"/>
              </a:rPr>
              <a:t>Agenda</a:t>
            </a:r>
          </a:p>
        </p:txBody>
      </p:sp>
      <p:pic>
        <p:nvPicPr>
          <p:cNvPr id="17" name="Picture 17" descr="A picture containing text, red, blue, outdoor object&#10;&#10;Description automatically generated">
            <a:extLst>
              <a:ext uri="{FF2B5EF4-FFF2-40B4-BE49-F238E27FC236}">
                <a16:creationId xmlns:a16="http://schemas.microsoft.com/office/drawing/2014/main" id="{24B505F7-7CC1-B87A-637C-0BA74FB251B8}"/>
              </a:ext>
            </a:extLst>
          </p:cNvPr>
          <p:cNvPicPr>
            <a:picLocks noChangeAspect="1"/>
          </p:cNvPicPr>
          <p:nvPr/>
        </p:nvPicPr>
        <p:blipFill rotWithShape="1">
          <a:blip r:embed="rId2"/>
          <a:srcRect l="1804"/>
          <a:stretch/>
        </p:blipFill>
        <p:spPr>
          <a:xfrm>
            <a:off x="20" y="10"/>
            <a:ext cx="6717436" cy="6857990"/>
          </a:xfrm>
          <a:custGeom>
            <a:avLst/>
            <a:gdLst/>
            <a:ahLst/>
            <a:cxnLst/>
            <a:rect l="l" t="t" r="r" b="b"/>
            <a:pathLst>
              <a:path w="6717456" h="6858000">
                <a:moveTo>
                  <a:pt x="0" y="0"/>
                </a:moveTo>
                <a:lnTo>
                  <a:pt x="6149468" y="0"/>
                </a:lnTo>
                <a:lnTo>
                  <a:pt x="6202448" y="162605"/>
                </a:lnTo>
                <a:cubicBezTo>
                  <a:pt x="6535625" y="1263763"/>
                  <a:pt x="6717456" y="2453207"/>
                  <a:pt x="6717456" y="3694043"/>
                </a:cubicBezTo>
                <a:cubicBezTo>
                  <a:pt x="6717456" y="4757617"/>
                  <a:pt x="6583866" y="5783433"/>
                  <a:pt x="6335883" y="6748259"/>
                </a:cubicBezTo>
                <a:lnTo>
                  <a:pt x="6305198" y="6858000"/>
                </a:lnTo>
                <a:lnTo>
                  <a:pt x="0" y="6858000"/>
                </a:lnTo>
                <a:close/>
              </a:path>
            </a:pathLst>
          </a:custGeom>
          <a:effectLst>
            <a:outerShdw blurRad="50800" dist="38100" algn="l" rotWithShape="0">
              <a:schemeClr val="bg1">
                <a:lumMod val="85000"/>
                <a:alpha val="30000"/>
              </a:schemeClr>
            </a:outerShdw>
          </a:effectLst>
        </p:spPr>
      </p:pic>
      <p:sp>
        <p:nvSpPr>
          <p:cNvPr id="729" name="Rectangle 732">
            <a:extLst>
              <a:ext uri="{FF2B5EF4-FFF2-40B4-BE49-F238E27FC236}">
                <a16:creationId xmlns:a16="http://schemas.microsoft.com/office/drawing/2014/main" id="{D6297641-8B9F-4767-9606-8A1131322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89864"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30" name="Rectangle 734">
            <a:extLst>
              <a:ext uri="{FF2B5EF4-FFF2-40B4-BE49-F238E27FC236}">
                <a16:creationId xmlns:a16="http://schemas.microsoft.com/office/drawing/2014/main" id="{D8F3CA65-EA00-46B4-9616-39E6853F7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36172" y="2240371"/>
            <a:ext cx="42062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BF2F876D-699A-2C64-C312-3D1B29E06759}"/>
              </a:ext>
            </a:extLst>
          </p:cNvPr>
          <p:cNvGraphicFramePr>
            <a:graphicFrameLocks noGrp="1"/>
          </p:cNvGraphicFramePr>
          <p:nvPr>
            <p:ph idx="1"/>
            <p:extLst>
              <p:ext uri="{D42A27DB-BD31-4B8C-83A1-F6EECF244321}">
                <p14:modId xmlns:p14="http://schemas.microsoft.com/office/powerpoint/2010/main" val="3644879190"/>
              </p:ext>
            </p:extLst>
          </p:nvPr>
        </p:nvGraphicFramePr>
        <p:xfrm>
          <a:off x="7255563" y="2557587"/>
          <a:ext cx="4314645" cy="37173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83A39FFF-60AE-83BE-5D36-14D6C21E619F}"/>
              </a:ext>
            </a:extLst>
          </p:cNvPr>
          <p:cNvSpPr txBox="1"/>
          <p:nvPr/>
        </p:nvSpPr>
        <p:spPr>
          <a:xfrm>
            <a:off x="0" y="169817"/>
            <a:ext cx="3592286" cy="1200329"/>
          </a:xfrm>
          <a:prstGeom prst="rect">
            <a:avLst/>
          </a:prstGeom>
          <a:noFill/>
        </p:spPr>
        <p:txBody>
          <a:bodyPr wrap="square" rtlCol="0">
            <a:spAutoFit/>
          </a:bodyPr>
          <a:lstStyle/>
          <a:p>
            <a:r>
              <a:rPr lang="en-US" dirty="0">
                <a:solidFill>
                  <a:schemeClr val="bg1"/>
                </a:solidFill>
              </a:rPr>
              <a:t>Army, Art, Archives: Archival Engagement and Outreach in an Academic Service Academy Library</a:t>
            </a:r>
          </a:p>
          <a:p>
            <a:endParaRPr lang="en-US" dirty="0"/>
          </a:p>
        </p:txBody>
      </p:sp>
    </p:spTree>
    <p:extLst>
      <p:ext uri="{BB962C8B-B14F-4D97-AF65-F5344CB8AC3E}">
        <p14:creationId xmlns:p14="http://schemas.microsoft.com/office/powerpoint/2010/main" val="974786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B7BD7FCF-A254-4A97-A15C-319B676226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a16="http://schemas.microsoft.com/office/drawing/2014/main" id="{52FFAF72-6204-4676-9C6F-9A4CC4D91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8" name="Title 7">
            <a:extLst>
              <a:ext uri="{FF2B5EF4-FFF2-40B4-BE49-F238E27FC236}">
                <a16:creationId xmlns:a16="http://schemas.microsoft.com/office/drawing/2014/main" id="{1D080BDB-6B1F-A105-2D5E-B8AC879F496B}"/>
              </a:ext>
            </a:extLst>
          </p:cNvPr>
          <p:cNvSpPr>
            <a:spLocks noGrp="1"/>
          </p:cNvSpPr>
          <p:nvPr>
            <p:ph type="title"/>
          </p:nvPr>
        </p:nvSpPr>
        <p:spPr>
          <a:xfrm>
            <a:off x="522515" y="1650401"/>
            <a:ext cx="5440270" cy="3896831"/>
          </a:xfrm>
        </p:spPr>
        <p:txBody>
          <a:bodyPr vert="horz" lIns="91440" tIns="45720" rIns="91440" bIns="45720" rtlCol="0" anchor="ctr">
            <a:normAutofit fontScale="90000"/>
          </a:bodyPr>
          <a:lstStyle/>
          <a:p>
            <a:pPr>
              <a:spcBef>
                <a:spcPts val="0"/>
              </a:spcBef>
              <a:spcAft>
                <a:spcPts val="0"/>
              </a:spcAft>
            </a:pPr>
            <a:r>
              <a:rPr lang="en-US" sz="1400" dirty="0">
                <a:solidFill>
                  <a:srgbClr val="0E101A"/>
                </a:solidFill>
                <a:effectLst/>
                <a:latin typeface="Century Gothic" panose="020B0502020202020204" pitchFamily="34" charset="0"/>
              </a:rPr>
              <a:t>The United States Military Academy Library has been working hard to increase outreach to our community. We are specifically interested in our students’ engagement with our Archives and Special Collections materials, and we often discuss as an institution the importance of capturing current cadet experience in multiple formats such as physical and born-digital materials. Therefore, a group of USMA Librarians created and executed a successful Tiny Art Program and Magnificent Miniatures Exhibition.</a:t>
            </a:r>
            <a:br>
              <a:rPr lang="en-US" sz="1400" dirty="0">
                <a:solidFill>
                  <a:srgbClr val="0E101A"/>
                </a:solidFill>
                <a:effectLst/>
                <a:latin typeface="Century Gothic" panose="020B0502020202020204" pitchFamily="34" charset="0"/>
              </a:rPr>
            </a:br>
            <a:r>
              <a:rPr lang="en-US" sz="1400" dirty="0">
                <a:solidFill>
                  <a:srgbClr val="0E101A"/>
                </a:solidFill>
                <a:effectLst/>
                <a:latin typeface="Century Gothic" panose="020B0502020202020204" pitchFamily="34" charset="0"/>
              </a:rPr>
              <a:t> </a:t>
            </a:r>
            <a:br>
              <a:rPr lang="en-US" sz="1400" dirty="0">
                <a:solidFill>
                  <a:srgbClr val="0E101A"/>
                </a:solidFill>
                <a:effectLst/>
                <a:latin typeface="Century Gothic" panose="020B0502020202020204" pitchFamily="34" charset="0"/>
              </a:rPr>
            </a:br>
            <a:r>
              <a:rPr lang="en-US" sz="1400" dirty="0">
                <a:solidFill>
                  <a:srgbClr val="0E101A"/>
                </a:solidFill>
                <a:effectLst/>
                <a:latin typeface="Century Gothic" panose="020B0502020202020204" pitchFamily="34" charset="0"/>
              </a:rPr>
              <a:t> This presentation outlines how we combined academic library programming, exhibition, marketing, and digitization initiatives to inspire cadets to create original art that is inclusive of their experiences at West Point.</a:t>
            </a:r>
            <a:br>
              <a:rPr lang="en-US" sz="1400" dirty="0">
                <a:solidFill>
                  <a:srgbClr val="0E101A"/>
                </a:solidFill>
                <a:effectLst/>
                <a:latin typeface="Century Gothic" panose="020B0502020202020204" pitchFamily="34" charset="0"/>
              </a:rPr>
            </a:br>
            <a:br>
              <a:rPr lang="en-US" sz="1400" dirty="0">
                <a:solidFill>
                  <a:srgbClr val="0E101A"/>
                </a:solidFill>
                <a:effectLst/>
                <a:latin typeface="Century Gothic" panose="020B0502020202020204" pitchFamily="34" charset="0"/>
              </a:rPr>
            </a:br>
            <a:r>
              <a:rPr lang="en-US" sz="1400" dirty="0">
                <a:solidFill>
                  <a:srgbClr val="0E101A"/>
                </a:solidFill>
                <a:effectLst/>
                <a:latin typeface="Century Gothic" panose="020B0502020202020204" pitchFamily="34" charset="0"/>
              </a:rPr>
              <a:t>These works of original art and images will serve as </a:t>
            </a:r>
            <a:r>
              <a:rPr lang="en-US" sz="1400" dirty="0">
                <a:solidFill>
                  <a:srgbClr val="0E101A"/>
                </a:solidFill>
                <a:latin typeface="Century Gothic" panose="020B0502020202020204" pitchFamily="34" charset="0"/>
              </a:rPr>
              <a:t>u</a:t>
            </a:r>
            <a:r>
              <a:rPr lang="en-US" sz="1400" dirty="0">
                <a:solidFill>
                  <a:srgbClr val="0E101A"/>
                </a:solidFill>
                <a:effectLst/>
                <a:latin typeface="Century Gothic" panose="020B0502020202020204" pitchFamily="34" charset="0"/>
              </a:rPr>
              <a:t>nique holdings for future generations to study to understand what cadet life at West Point was like in 2022.</a:t>
            </a:r>
            <a:br>
              <a:rPr lang="en-US" sz="1400" dirty="0">
                <a:solidFill>
                  <a:srgbClr val="0E101A"/>
                </a:solidFill>
                <a:effectLst/>
                <a:latin typeface="Century Gothic" panose="020B0502020202020204" pitchFamily="34" charset="0"/>
              </a:rPr>
            </a:br>
            <a:r>
              <a:rPr lang="en-US" sz="1400" dirty="0">
                <a:solidFill>
                  <a:srgbClr val="0E101A"/>
                </a:solidFill>
                <a:effectLst/>
                <a:latin typeface="Century Gothic" panose="020B0502020202020204" pitchFamily="34" charset="0"/>
              </a:rPr>
              <a:t> </a:t>
            </a:r>
            <a:br>
              <a:rPr lang="en-US" sz="1400" dirty="0">
                <a:solidFill>
                  <a:srgbClr val="0E101A"/>
                </a:solidFill>
                <a:effectLst/>
                <a:latin typeface="Century Gothic" panose="020B0502020202020204" pitchFamily="34" charset="0"/>
              </a:rPr>
            </a:br>
            <a:r>
              <a:rPr lang="en-US" sz="1400" dirty="0">
                <a:solidFill>
                  <a:srgbClr val="0E101A"/>
                </a:solidFill>
                <a:effectLst/>
                <a:latin typeface="Century Gothic" panose="020B0502020202020204" pitchFamily="34" charset="0"/>
              </a:rPr>
              <a:t>The massive success of the Tiny Art Program and the Magnificent Miniatures Exhibition has allowed us to increase awareness of both the USMA Library and our Archives and Special Collections on campus and beyond.</a:t>
            </a:r>
            <a:br>
              <a:rPr lang="en-US" sz="1400" dirty="0">
                <a:solidFill>
                  <a:srgbClr val="0E101A"/>
                </a:solidFill>
                <a:effectLst/>
                <a:latin typeface="Century Gothic" panose="020B0502020202020204" pitchFamily="34" charset="0"/>
              </a:rPr>
            </a:br>
            <a:br>
              <a:rPr lang="en-US" sz="1400" dirty="0">
                <a:solidFill>
                  <a:srgbClr val="0E101A"/>
                </a:solidFill>
                <a:effectLst/>
                <a:latin typeface="Century Gothic" panose="020B0502020202020204" pitchFamily="34" charset="0"/>
              </a:rPr>
            </a:br>
            <a:r>
              <a:rPr lang="en-US" sz="1400" dirty="0">
                <a:solidFill>
                  <a:srgbClr val="0E101A"/>
                </a:solidFill>
                <a:effectLst/>
                <a:latin typeface="Century Gothic" panose="020B0502020202020204" pitchFamily="34" charset="0"/>
              </a:rPr>
              <a:t>This awareness has led to new collaborations that have strengthened library relationships across the West Point community. Also, we created digital replicas of the artwork for our manuscript holdings that represent our diverse student body and the Army.</a:t>
            </a:r>
            <a:br>
              <a:rPr lang="en-US" sz="1400" dirty="0">
                <a:solidFill>
                  <a:srgbClr val="0E101A"/>
                </a:solidFill>
                <a:effectLst/>
                <a:latin typeface="Century Gothic" panose="020B0502020202020204" pitchFamily="34" charset="0"/>
              </a:rPr>
            </a:br>
            <a:r>
              <a:rPr lang="en-US" sz="1400" dirty="0">
                <a:solidFill>
                  <a:srgbClr val="0E101A"/>
                </a:solidFill>
                <a:effectLst/>
                <a:latin typeface="Century Gothic" panose="020B0502020202020204" pitchFamily="34" charset="0"/>
              </a:rPr>
              <a:t> </a:t>
            </a:r>
            <a:br>
              <a:rPr lang="en-US" sz="1400" dirty="0">
                <a:solidFill>
                  <a:srgbClr val="0E101A"/>
                </a:solidFill>
                <a:effectLst/>
                <a:latin typeface="Century Gothic" panose="020B0502020202020204" pitchFamily="34" charset="0"/>
              </a:rPr>
            </a:br>
            <a:r>
              <a:rPr lang="en-US" sz="1400" dirty="0">
                <a:solidFill>
                  <a:srgbClr val="0E101A"/>
                </a:solidFill>
                <a:effectLst/>
                <a:latin typeface="Century Gothic" panose="020B0502020202020204" pitchFamily="34" charset="0"/>
              </a:rPr>
              <a:t>This program will allow us to advocate for further access and outreach initiatives.</a:t>
            </a:r>
            <a:br>
              <a:rPr lang="en-US" sz="800" dirty="0">
                <a:solidFill>
                  <a:srgbClr val="0E101A"/>
                </a:solidFill>
                <a:effectLst/>
              </a:rPr>
            </a:br>
            <a:br>
              <a:rPr lang="en-US" sz="1600" b="1" i="0" dirty="0">
                <a:effectLst/>
                <a:latin typeface="Century Gothic" panose="020B0502020202020204" pitchFamily="34" charset="0"/>
              </a:rPr>
            </a:br>
            <a:br>
              <a:rPr lang="en-US" sz="2000" b="1" i="0" dirty="0">
                <a:effectLst/>
                <a:latin typeface="Century Gothic" panose="020B0502020202020204" pitchFamily="34" charset="0"/>
              </a:rPr>
            </a:br>
            <a:endParaRPr lang="en-US" sz="1800" b="1" kern="1200" dirty="0">
              <a:latin typeface="Century Gothic"/>
              <a:cs typeface="Calibri Light"/>
            </a:endParaRPr>
          </a:p>
        </p:txBody>
      </p:sp>
      <p:pic>
        <p:nvPicPr>
          <p:cNvPr id="2" name="Picture 2" descr="A picture containing indoor, floor&#10;&#10;Description automatically generated">
            <a:extLst>
              <a:ext uri="{FF2B5EF4-FFF2-40B4-BE49-F238E27FC236}">
                <a16:creationId xmlns:a16="http://schemas.microsoft.com/office/drawing/2014/main" id="{59DF1692-0815-BC84-F8FB-A2284D5B3011}"/>
              </a:ext>
            </a:extLst>
          </p:cNvPr>
          <p:cNvPicPr>
            <a:picLocks noChangeAspect="1"/>
          </p:cNvPicPr>
          <p:nvPr/>
        </p:nvPicPr>
        <p:blipFill rotWithShape="1">
          <a:blip r:embed="rId3"/>
          <a:srcRect l="581" t="-218" r="-581" b="21397"/>
          <a:stretch/>
        </p:blipFill>
        <p:spPr>
          <a:xfrm>
            <a:off x="6400800" y="117567"/>
            <a:ext cx="5538651" cy="5911250"/>
          </a:xfrm>
          <a:prstGeom prst="rect">
            <a:avLst/>
          </a:prstGeom>
        </p:spPr>
      </p:pic>
    </p:spTree>
    <p:extLst>
      <p:ext uri="{BB962C8B-B14F-4D97-AF65-F5344CB8AC3E}">
        <p14:creationId xmlns:p14="http://schemas.microsoft.com/office/powerpoint/2010/main" val="3725409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0F213A-67B7-CD37-2DB1-2E04C8EFDCDC}"/>
              </a:ext>
            </a:extLst>
          </p:cNvPr>
          <p:cNvSpPr>
            <a:spLocks noGrp="1"/>
          </p:cNvSpPr>
          <p:nvPr>
            <p:ph type="title"/>
          </p:nvPr>
        </p:nvSpPr>
        <p:spPr>
          <a:xfrm>
            <a:off x="640080" y="325369"/>
            <a:ext cx="4368602" cy="1956841"/>
          </a:xfrm>
        </p:spPr>
        <p:txBody>
          <a:bodyPr anchor="b">
            <a:normAutofit/>
          </a:bodyPr>
          <a:lstStyle/>
          <a:p>
            <a:r>
              <a:rPr lang="en-US" sz="5400" dirty="0">
                <a:latin typeface="Century Gothic"/>
                <a:cs typeface="Calibri Light"/>
              </a:rPr>
              <a:t>Goals</a:t>
            </a:r>
          </a:p>
        </p:txBody>
      </p:sp>
      <p:sp>
        <p:nvSpPr>
          <p:cNvPr id="1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F30627A-3E85-D368-4908-CE76DB5064F4}"/>
              </a:ext>
            </a:extLst>
          </p:cNvPr>
          <p:cNvSpPr>
            <a:spLocks noGrp="1"/>
          </p:cNvSpPr>
          <p:nvPr>
            <p:ph idx="1"/>
          </p:nvPr>
        </p:nvSpPr>
        <p:spPr>
          <a:xfrm>
            <a:off x="640080" y="2872899"/>
            <a:ext cx="4243589" cy="3320668"/>
          </a:xfrm>
        </p:spPr>
        <p:txBody>
          <a:bodyPr vert="horz" lIns="91440" tIns="45720" rIns="91440" bIns="45720" rtlCol="0">
            <a:normAutofit/>
          </a:bodyPr>
          <a:lstStyle/>
          <a:p>
            <a:r>
              <a:rPr lang="en-US" sz="2200" dirty="0">
                <a:latin typeface="Century Gothic"/>
                <a:cs typeface="Calibri"/>
              </a:rPr>
              <a:t>Mission Statement and </a:t>
            </a:r>
            <a:br>
              <a:rPr lang="en-US" sz="2200" dirty="0">
                <a:latin typeface="Century Gothic"/>
                <a:cs typeface="Calibri"/>
              </a:rPr>
            </a:br>
            <a:r>
              <a:rPr lang="en-US" sz="2200" dirty="0">
                <a:latin typeface="Century Gothic"/>
                <a:cs typeface="Calibri"/>
              </a:rPr>
              <a:t>Long Range Plans</a:t>
            </a:r>
          </a:p>
          <a:p>
            <a:r>
              <a:rPr lang="en-US" sz="2200" dirty="0">
                <a:latin typeface="Century Gothic"/>
                <a:cs typeface="Calibri"/>
              </a:rPr>
              <a:t>Library Collection and Services</a:t>
            </a:r>
          </a:p>
          <a:p>
            <a:r>
              <a:rPr lang="en-US" sz="2200" dirty="0">
                <a:latin typeface="Century Gothic"/>
                <a:cs typeface="Calibri"/>
              </a:rPr>
              <a:t>Passive Program</a:t>
            </a:r>
          </a:p>
          <a:p>
            <a:r>
              <a:rPr lang="en-US" sz="2200" dirty="0">
                <a:latin typeface="Century Gothic"/>
                <a:cs typeface="Calibri"/>
              </a:rPr>
              <a:t>Outreach</a:t>
            </a:r>
          </a:p>
          <a:p>
            <a:r>
              <a:rPr lang="en-US" sz="2200" dirty="0">
                <a:latin typeface="Century Gothic"/>
                <a:cs typeface="Calibri"/>
              </a:rPr>
              <a:t>Archival Engagement and Scholarly Output </a:t>
            </a:r>
          </a:p>
          <a:p>
            <a:pPr marL="0" indent="0">
              <a:buNone/>
            </a:pPr>
            <a:endParaRPr lang="en-US" sz="2200" dirty="0">
              <a:latin typeface="Century Gothic"/>
              <a:cs typeface="Calibri"/>
            </a:endParaRPr>
          </a:p>
          <a:p>
            <a:endParaRPr lang="en-US" sz="2200" dirty="0">
              <a:latin typeface="Century Gothic"/>
              <a:cs typeface="Calibri"/>
            </a:endParaRPr>
          </a:p>
          <a:p>
            <a:endParaRPr lang="en-US" sz="2200" dirty="0">
              <a:latin typeface="Century Gothic"/>
              <a:cs typeface="Calibri"/>
            </a:endParaRPr>
          </a:p>
        </p:txBody>
      </p:sp>
      <p:pic>
        <p:nvPicPr>
          <p:cNvPr id="4" name="Picture 5">
            <a:extLst>
              <a:ext uri="{FF2B5EF4-FFF2-40B4-BE49-F238E27FC236}">
                <a16:creationId xmlns:a16="http://schemas.microsoft.com/office/drawing/2014/main" id="{46B23BAC-A5C2-8049-4C13-DF8924B72E0F}"/>
              </a:ext>
            </a:extLst>
          </p:cNvPr>
          <p:cNvPicPr>
            <a:picLocks noChangeAspect="1"/>
          </p:cNvPicPr>
          <p:nvPr/>
        </p:nvPicPr>
        <p:blipFill rotWithShape="1">
          <a:blip r:embed="rId2"/>
          <a:srcRect t="55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479612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68AF5748-FED8-45BA-8631-26D1D10F3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1D080BDB-6B1F-A105-2D5E-B8AC879F496B}"/>
              </a:ext>
            </a:extLst>
          </p:cNvPr>
          <p:cNvSpPr>
            <a:spLocks noGrp="1"/>
          </p:cNvSpPr>
          <p:nvPr>
            <p:ph type="title"/>
          </p:nvPr>
        </p:nvSpPr>
        <p:spPr>
          <a:xfrm>
            <a:off x="477981" y="1122363"/>
            <a:ext cx="4023360" cy="3204134"/>
          </a:xfrm>
        </p:spPr>
        <p:txBody>
          <a:bodyPr vert="horz" lIns="91440" tIns="45720" rIns="91440" bIns="45720" rtlCol="0" anchor="b">
            <a:normAutofit/>
          </a:bodyPr>
          <a:lstStyle/>
          <a:p>
            <a:endParaRPr lang="en-US" sz="4800" kern="1200" dirty="0">
              <a:latin typeface="Century Gothic"/>
            </a:endParaRPr>
          </a:p>
          <a:p>
            <a:r>
              <a:rPr lang="en-US" sz="4800" kern="1200" dirty="0">
                <a:latin typeface="Century Gothic"/>
              </a:rPr>
              <a:t>Magnificent Miniatures Tiny Art Show</a:t>
            </a:r>
          </a:p>
        </p:txBody>
      </p:sp>
      <p:sp>
        <p:nvSpPr>
          <p:cNvPr id="20" name="Rectangle 19">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5" name="Picture 4" descr="Text, letter&#10;&#10;Description automatically generated">
            <a:extLst>
              <a:ext uri="{FF2B5EF4-FFF2-40B4-BE49-F238E27FC236}">
                <a16:creationId xmlns:a16="http://schemas.microsoft.com/office/drawing/2014/main" id="{2BD224F1-D7B6-B8FE-0096-78B7F1F164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4770" y="625683"/>
            <a:ext cx="3846039" cy="5455380"/>
          </a:xfrm>
          <a:prstGeom prst="rect">
            <a:avLst/>
          </a:prstGeom>
        </p:spPr>
      </p:pic>
    </p:spTree>
    <p:extLst>
      <p:ext uri="{BB962C8B-B14F-4D97-AF65-F5344CB8AC3E}">
        <p14:creationId xmlns:p14="http://schemas.microsoft.com/office/powerpoint/2010/main" val="4040020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0" name="Rectangle 49">
            <a:extLst>
              <a:ext uri="{FF2B5EF4-FFF2-40B4-BE49-F238E27FC236}">
                <a16:creationId xmlns:a16="http://schemas.microsoft.com/office/drawing/2014/main" id="{0A597D97-203B-498B-95D3-E90DC961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5" descr="A picture containing text, wall, gallery, room&#10;&#10;Description automatically generated">
            <a:extLst>
              <a:ext uri="{FF2B5EF4-FFF2-40B4-BE49-F238E27FC236}">
                <a16:creationId xmlns:a16="http://schemas.microsoft.com/office/drawing/2014/main" id="{87B5FDBC-EC3A-44B3-CC82-60649759A0F1}"/>
              </a:ext>
            </a:extLst>
          </p:cNvPr>
          <p:cNvPicPr>
            <a:picLocks noChangeAspect="1"/>
          </p:cNvPicPr>
          <p:nvPr/>
        </p:nvPicPr>
        <p:blipFill rotWithShape="1">
          <a:blip r:embed="rId3"/>
          <a:srcRect t="21286" b="21791"/>
          <a:stretch/>
        </p:blipFill>
        <p:spPr>
          <a:xfrm>
            <a:off x="4267201" y="10"/>
            <a:ext cx="7924800" cy="3383270"/>
          </a:xfrm>
          <a:prstGeom prst="rect">
            <a:avLst/>
          </a:prstGeom>
        </p:spPr>
      </p:pic>
      <p:pic>
        <p:nvPicPr>
          <p:cNvPr id="3" name="Picture 3" descr="A picture containing text, gallery, room, scene&#10;&#10;Description automatically generated">
            <a:extLst>
              <a:ext uri="{FF2B5EF4-FFF2-40B4-BE49-F238E27FC236}">
                <a16:creationId xmlns:a16="http://schemas.microsoft.com/office/drawing/2014/main" id="{FD083CD7-83B0-B9D7-9D4D-368148C07DF5}"/>
              </a:ext>
            </a:extLst>
          </p:cNvPr>
          <p:cNvPicPr>
            <a:picLocks noChangeAspect="1"/>
          </p:cNvPicPr>
          <p:nvPr/>
        </p:nvPicPr>
        <p:blipFill rotWithShape="1">
          <a:blip r:embed="rId4"/>
          <a:srcRect t="10267" r="2" b="30031"/>
          <a:stretch/>
        </p:blipFill>
        <p:spPr>
          <a:xfrm>
            <a:off x="4650916" y="3474720"/>
            <a:ext cx="7555832" cy="3383280"/>
          </a:xfrm>
          <a:prstGeom prst="rect">
            <a:avLst/>
          </a:prstGeom>
        </p:spPr>
      </p:pic>
      <p:sp useBgFill="1">
        <p:nvSpPr>
          <p:cNvPr id="52" name="Freeform: Shape 51">
            <a:extLst>
              <a:ext uri="{FF2B5EF4-FFF2-40B4-BE49-F238E27FC236}">
                <a16:creationId xmlns:a16="http://schemas.microsoft.com/office/drawing/2014/main" id="{6A6EF10E-DF41-4BD3-8EB4-6F646531DC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244272" cy="6858000"/>
          </a:xfrm>
          <a:custGeom>
            <a:avLst/>
            <a:gdLst>
              <a:gd name="connsiteX0" fmla="*/ 0 w 6244272"/>
              <a:gd name="connsiteY0" fmla="*/ 0 h 6858000"/>
              <a:gd name="connsiteX1" fmla="*/ 732568 w 6244272"/>
              <a:gd name="connsiteY1" fmla="*/ 0 h 6858000"/>
              <a:gd name="connsiteX2" fmla="*/ 947849 w 6244272"/>
              <a:gd name="connsiteY2" fmla="*/ 0 h 6858000"/>
              <a:gd name="connsiteX3" fmla="*/ 1823619 w 6244272"/>
              <a:gd name="connsiteY3" fmla="*/ 0 h 6858000"/>
              <a:gd name="connsiteX4" fmla="*/ 5235673 w 6244272"/>
              <a:gd name="connsiteY4" fmla="*/ 0 h 6858000"/>
              <a:gd name="connsiteX5" fmla="*/ 4933297 w 6244272"/>
              <a:gd name="connsiteY5" fmla="*/ 110269 h 6858000"/>
              <a:gd name="connsiteX6" fmla="*/ 4976910 w 6244272"/>
              <a:gd name="connsiteY6" fmla="*/ 135168 h 6858000"/>
              <a:gd name="connsiteX7" fmla="*/ 5238580 w 6244272"/>
              <a:gd name="connsiteY7" fmla="*/ 71141 h 6858000"/>
              <a:gd name="connsiteX8" fmla="*/ 5290914 w 6244272"/>
              <a:gd name="connsiteY8" fmla="*/ 88927 h 6858000"/>
              <a:gd name="connsiteX9" fmla="*/ 5264747 w 6244272"/>
              <a:gd name="connsiteY9" fmla="*/ 163625 h 6858000"/>
              <a:gd name="connsiteX10" fmla="*/ 5151357 w 6244272"/>
              <a:gd name="connsiteY10" fmla="*/ 192082 h 6858000"/>
              <a:gd name="connsiteX11" fmla="*/ 4974002 w 6244272"/>
              <a:gd name="connsiteY11" fmla="*/ 373491 h 6858000"/>
              <a:gd name="connsiteX12" fmla="*/ 5241488 w 6244272"/>
              <a:gd name="connsiteY12" fmla="*/ 352148 h 6858000"/>
              <a:gd name="connsiteX13" fmla="*/ 5288007 w 6244272"/>
              <a:gd name="connsiteY13" fmla="*/ 394834 h 6858000"/>
              <a:gd name="connsiteX14" fmla="*/ 5305452 w 6244272"/>
              <a:gd name="connsiteY14" fmla="*/ 451747 h 6858000"/>
              <a:gd name="connsiteX15" fmla="*/ 5383953 w 6244272"/>
              <a:gd name="connsiteY15" fmla="*/ 359262 h 6858000"/>
              <a:gd name="connsiteX16" fmla="*/ 5450825 w 6244272"/>
              <a:gd name="connsiteY16" fmla="*/ 334364 h 6858000"/>
              <a:gd name="connsiteX17" fmla="*/ 5471177 w 6244272"/>
              <a:gd name="connsiteY17" fmla="*/ 416176 h 6858000"/>
              <a:gd name="connsiteX18" fmla="*/ 5410121 w 6244272"/>
              <a:gd name="connsiteY18" fmla="*/ 505101 h 6858000"/>
              <a:gd name="connsiteX19" fmla="*/ 5247303 w 6244272"/>
              <a:gd name="connsiteY19" fmla="*/ 558458 h 6858000"/>
              <a:gd name="connsiteX20" fmla="*/ 5421750 w 6244272"/>
              <a:gd name="connsiteY20" fmla="*/ 558458 h 6858000"/>
              <a:gd name="connsiteX21" fmla="*/ 5622364 w 6244272"/>
              <a:gd name="connsiteY21" fmla="*/ 522887 h 6858000"/>
              <a:gd name="connsiteX22" fmla="*/ 5834608 w 6244272"/>
              <a:gd name="connsiteY22" fmla="*/ 533558 h 6858000"/>
              <a:gd name="connsiteX23" fmla="*/ 6035223 w 6244272"/>
              <a:gd name="connsiteY23" fmla="*/ 462417 h 6858000"/>
              <a:gd name="connsiteX24" fmla="*/ 6238745 w 6244272"/>
              <a:gd name="connsiteY24" fmla="*/ 465975 h 6858000"/>
              <a:gd name="connsiteX25" fmla="*/ 5337434 w 6244272"/>
              <a:gd name="connsiteY25" fmla="*/ 910606 h 6858000"/>
              <a:gd name="connsiteX26" fmla="*/ 5381046 w 6244272"/>
              <a:gd name="connsiteY26" fmla="*/ 921277 h 6858000"/>
              <a:gd name="connsiteX27" fmla="*/ 5439195 w 6244272"/>
              <a:gd name="connsiteY27" fmla="*/ 949734 h 6858000"/>
              <a:gd name="connsiteX28" fmla="*/ 5395583 w 6244272"/>
              <a:gd name="connsiteY28" fmla="*/ 1006647 h 6858000"/>
              <a:gd name="connsiteX29" fmla="*/ 5160079 w 6244272"/>
              <a:gd name="connsiteY29" fmla="*/ 1113358 h 6858000"/>
              <a:gd name="connsiteX30" fmla="*/ 5101930 w 6244272"/>
              <a:gd name="connsiteY30" fmla="*/ 1220069 h 6858000"/>
              <a:gd name="connsiteX31" fmla="*/ 5174617 w 6244272"/>
              <a:gd name="connsiteY31" fmla="*/ 1209399 h 6858000"/>
              <a:gd name="connsiteX32" fmla="*/ 5238580 w 6244272"/>
              <a:gd name="connsiteY32" fmla="*/ 1230741 h 6858000"/>
              <a:gd name="connsiteX33" fmla="*/ 5212414 w 6244272"/>
              <a:gd name="connsiteY33" fmla="*/ 1365909 h 6858000"/>
              <a:gd name="connsiteX34" fmla="*/ 4878056 w 6244272"/>
              <a:gd name="connsiteY34" fmla="*/ 1540204 h 6858000"/>
              <a:gd name="connsiteX35" fmla="*/ 4848982 w 6244272"/>
              <a:gd name="connsiteY35" fmla="*/ 1597117 h 6858000"/>
              <a:gd name="connsiteX36" fmla="*/ 4889686 w 6244272"/>
              <a:gd name="connsiteY36" fmla="*/ 1636245 h 6858000"/>
              <a:gd name="connsiteX37" fmla="*/ 4997261 w 6244272"/>
              <a:gd name="connsiteY37" fmla="*/ 1657587 h 6858000"/>
              <a:gd name="connsiteX38" fmla="*/ 4846074 w 6244272"/>
              <a:gd name="connsiteY38" fmla="*/ 1849668 h 6858000"/>
              <a:gd name="connsiteX39" fmla="*/ 4790832 w 6244272"/>
              <a:gd name="connsiteY39" fmla="*/ 1903025 h 6858000"/>
              <a:gd name="connsiteX40" fmla="*/ 4694886 w 6244272"/>
              <a:gd name="connsiteY40" fmla="*/ 1984836 h 6858000"/>
              <a:gd name="connsiteX41" fmla="*/ 4694886 w 6244272"/>
              <a:gd name="connsiteY41" fmla="*/ 2013292 h 6858000"/>
              <a:gd name="connsiteX42" fmla="*/ 4822814 w 6244272"/>
              <a:gd name="connsiteY42" fmla="*/ 2102219 h 6858000"/>
              <a:gd name="connsiteX43" fmla="*/ 5055411 w 6244272"/>
              <a:gd name="connsiteY43" fmla="*/ 2077320 h 6858000"/>
              <a:gd name="connsiteX44" fmla="*/ 4712331 w 6244272"/>
              <a:gd name="connsiteY44" fmla="*/ 2208931 h 6858000"/>
              <a:gd name="connsiteX45" fmla="*/ 5822979 w 6244272"/>
              <a:gd name="connsiteY45" fmla="*/ 1892353 h 6858000"/>
              <a:gd name="connsiteX46" fmla="*/ 5753200 w 6244272"/>
              <a:gd name="connsiteY46" fmla="*/ 1974165 h 6858000"/>
              <a:gd name="connsiteX47" fmla="*/ 5363601 w 6244272"/>
              <a:gd name="connsiteY47" fmla="*/ 2191146 h 6858000"/>
              <a:gd name="connsiteX48" fmla="*/ 5253118 w 6244272"/>
              <a:gd name="connsiteY48" fmla="*/ 2326314 h 6858000"/>
              <a:gd name="connsiteX49" fmla="*/ 5136819 w 6244272"/>
              <a:gd name="connsiteY49" fmla="*/ 2401012 h 6858000"/>
              <a:gd name="connsiteX50" fmla="*/ 4974002 w 6244272"/>
              <a:gd name="connsiteY50" fmla="*/ 2401012 h 6858000"/>
              <a:gd name="connsiteX51" fmla="*/ 4857704 w 6244272"/>
              <a:gd name="connsiteY51" fmla="*/ 2518395 h 6858000"/>
              <a:gd name="connsiteX52" fmla="*/ 4976910 w 6244272"/>
              <a:gd name="connsiteY52" fmla="*/ 2543294 h 6858000"/>
              <a:gd name="connsiteX53" fmla="*/ 5116467 w 6244272"/>
              <a:gd name="connsiteY53" fmla="*/ 2525509 h 6858000"/>
              <a:gd name="connsiteX54" fmla="*/ 5273470 w 6244272"/>
              <a:gd name="connsiteY54" fmla="*/ 2564636 h 6858000"/>
              <a:gd name="connsiteX55" fmla="*/ 5418843 w 6244272"/>
              <a:gd name="connsiteY55" fmla="*/ 2532623 h 6858000"/>
              <a:gd name="connsiteX56" fmla="*/ 5593290 w 6244272"/>
              <a:gd name="connsiteY56" fmla="*/ 2553965 h 6858000"/>
              <a:gd name="connsiteX57" fmla="*/ 5648532 w 6244272"/>
              <a:gd name="connsiteY57" fmla="*/ 2692689 h 6858000"/>
              <a:gd name="connsiteX58" fmla="*/ 5665976 w 6244272"/>
              <a:gd name="connsiteY58" fmla="*/ 2703362 h 6858000"/>
              <a:gd name="connsiteX59" fmla="*/ 5988704 w 6244272"/>
              <a:gd name="connsiteY59" fmla="*/ 2923898 h 6858000"/>
              <a:gd name="connsiteX60" fmla="*/ 6078835 w 6244272"/>
              <a:gd name="connsiteY60" fmla="*/ 2941684 h 6858000"/>
              <a:gd name="connsiteX61" fmla="*/ 5546771 w 6244272"/>
              <a:gd name="connsiteY61" fmla="*/ 3329402 h 6858000"/>
              <a:gd name="connsiteX62" fmla="*/ 5904388 w 6244272"/>
              <a:gd name="connsiteY62" fmla="*/ 3229805 h 6858000"/>
              <a:gd name="connsiteX63" fmla="*/ 5953814 w 6244272"/>
              <a:gd name="connsiteY63" fmla="*/ 3393429 h 6858000"/>
              <a:gd name="connsiteX64" fmla="*/ 5785182 w 6244272"/>
              <a:gd name="connsiteY64" fmla="*/ 3539269 h 6858000"/>
              <a:gd name="connsiteX65" fmla="*/ 5724125 w 6244272"/>
              <a:gd name="connsiteY65" fmla="*/ 3827390 h 6858000"/>
              <a:gd name="connsiteX66" fmla="*/ 5753200 w 6244272"/>
              <a:gd name="connsiteY66" fmla="*/ 4090612 h 6858000"/>
              <a:gd name="connsiteX67" fmla="*/ 5825886 w 6244272"/>
              <a:gd name="connsiteY67" fmla="*/ 4172424 h 6858000"/>
              <a:gd name="connsiteX68" fmla="*/ 5930554 w 6244272"/>
              <a:gd name="connsiteY68" fmla="*/ 4321821 h 6858000"/>
              <a:gd name="connsiteX69" fmla="*/ 5994519 w 6244272"/>
              <a:gd name="connsiteY69" fmla="*/ 4414305 h 6858000"/>
              <a:gd name="connsiteX70" fmla="*/ 6218393 w 6244272"/>
              <a:gd name="connsiteY70" fmla="*/ 4378734 h 6858000"/>
              <a:gd name="connsiteX71" fmla="*/ 5918925 w 6244272"/>
              <a:gd name="connsiteY71" fmla="*/ 4613499 h 6858000"/>
              <a:gd name="connsiteX72" fmla="*/ 6160243 w 6244272"/>
              <a:gd name="connsiteY72" fmla="*/ 4585042 h 6858000"/>
              <a:gd name="connsiteX73" fmla="*/ 6238745 w 6244272"/>
              <a:gd name="connsiteY73" fmla="*/ 4602828 h 6858000"/>
              <a:gd name="connsiteX74" fmla="*/ 6195133 w 6244272"/>
              <a:gd name="connsiteY74" fmla="*/ 4677526 h 6858000"/>
              <a:gd name="connsiteX75" fmla="*/ 6017778 w 6244272"/>
              <a:gd name="connsiteY75" fmla="*/ 4805580 h 6858000"/>
              <a:gd name="connsiteX76" fmla="*/ 5651439 w 6244272"/>
              <a:gd name="connsiteY76" fmla="*/ 5154171 h 6858000"/>
              <a:gd name="connsiteX77" fmla="*/ 6006149 w 6244272"/>
              <a:gd name="connsiteY77" fmla="*/ 4994104 h 6858000"/>
              <a:gd name="connsiteX78" fmla="*/ 5633994 w 6244272"/>
              <a:gd name="connsiteY78" fmla="*/ 5353367 h 6858000"/>
              <a:gd name="connsiteX79" fmla="*/ 5552586 w 6244272"/>
              <a:gd name="connsiteY79" fmla="*/ 5474306 h 6858000"/>
              <a:gd name="connsiteX80" fmla="*/ 5383953 w 6244272"/>
              <a:gd name="connsiteY80" fmla="*/ 5769542 h 6858000"/>
              <a:gd name="connsiteX81" fmla="*/ 5392675 w 6244272"/>
              <a:gd name="connsiteY81" fmla="*/ 5801555 h 6858000"/>
              <a:gd name="connsiteX82" fmla="*/ 5584568 w 6244272"/>
              <a:gd name="connsiteY82" fmla="*/ 5755314 h 6858000"/>
              <a:gd name="connsiteX83" fmla="*/ 5334526 w 6244272"/>
              <a:gd name="connsiteY83" fmla="*/ 6004307 h 6858000"/>
              <a:gd name="connsiteX84" fmla="*/ 5075763 w 6244272"/>
              <a:gd name="connsiteY84" fmla="*/ 6196388 h 6858000"/>
              <a:gd name="connsiteX85" fmla="*/ 5258933 w 6244272"/>
              <a:gd name="connsiteY85" fmla="*/ 6167932 h 6858000"/>
              <a:gd name="connsiteX86" fmla="*/ 5511881 w 6244272"/>
              <a:gd name="connsiteY86" fmla="*/ 6057663 h 6858000"/>
              <a:gd name="connsiteX87" fmla="*/ 5599105 w 6244272"/>
              <a:gd name="connsiteY87" fmla="*/ 6100347 h 6858000"/>
              <a:gd name="connsiteX88" fmla="*/ 5360693 w 6244272"/>
              <a:gd name="connsiteY88" fmla="*/ 6281757 h 6858000"/>
              <a:gd name="connsiteX89" fmla="*/ 5224043 w 6244272"/>
              <a:gd name="connsiteY89" fmla="*/ 6367127 h 6858000"/>
              <a:gd name="connsiteX90" fmla="*/ 5168801 w 6244272"/>
              <a:gd name="connsiteY90" fmla="*/ 6431153 h 6858000"/>
              <a:gd name="connsiteX91" fmla="*/ 5011799 w 6244272"/>
              <a:gd name="connsiteY91" fmla="*/ 6658805 h 6858000"/>
              <a:gd name="connsiteX92" fmla="*/ 4651275 w 6244272"/>
              <a:gd name="connsiteY92" fmla="*/ 6858000 h 6858000"/>
              <a:gd name="connsiteX93" fmla="*/ 1823619 w 6244272"/>
              <a:gd name="connsiteY93" fmla="*/ 6858000 h 6858000"/>
              <a:gd name="connsiteX94" fmla="*/ 947849 w 6244272"/>
              <a:gd name="connsiteY94" fmla="*/ 6858000 h 6858000"/>
              <a:gd name="connsiteX95" fmla="*/ 732568 w 6244272"/>
              <a:gd name="connsiteY95" fmla="*/ 6858000 h 6858000"/>
              <a:gd name="connsiteX96" fmla="*/ 0 w 6244272"/>
              <a:gd name="connsiteY9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244272" h="6858000">
                <a:moveTo>
                  <a:pt x="0" y="0"/>
                </a:moveTo>
                <a:lnTo>
                  <a:pt x="732568" y="0"/>
                </a:lnTo>
                <a:lnTo>
                  <a:pt x="947849" y="0"/>
                </a:lnTo>
                <a:lnTo>
                  <a:pt x="1823619" y="0"/>
                </a:lnTo>
                <a:lnTo>
                  <a:pt x="5235673" y="0"/>
                </a:lnTo>
                <a:cubicBezTo>
                  <a:pt x="5133912" y="35571"/>
                  <a:pt x="5035058" y="78255"/>
                  <a:pt x="4933297" y="110269"/>
                </a:cubicBezTo>
                <a:cubicBezTo>
                  <a:pt x="4947835" y="145839"/>
                  <a:pt x="4962372" y="138725"/>
                  <a:pt x="4976910" y="135168"/>
                </a:cubicBezTo>
                <a:cubicBezTo>
                  <a:pt x="5064133" y="120941"/>
                  <a:pt x="5154264" y="110269"/>
                  <a:pt x="5238580" y="71141"/>
                </a:cubicBezTo>
                <a:cubicBezTo>
                  <a:pt x="5258933" y="64027"/>
                  <a:pt x="5282192" y="64027"/>
                  <a:pt x="5290914" y="88927"/>
                </a:cubicBezTo>
                <a:cubicBezTo>
                  <a:pt x="5305452" y="124497"/>
                  <a:pt x="5285100" y="145839"/>
                  <a:pt x="5264747" y="163625"/>
                </a:cubicBezTo>
                <a:cubicBezTo>
                  <a:pt x="5229858" y="195638"/>
                  <a:pt x="5189154" y="188525"/>
                  <a:pt x="5151357" y="192082"/>
                </a:cubicBezTo>
                <a:cubicBezTo>
                  <a:pt x="5046689" y="209867"/>
                  <a:pt x="4997261" y="259665"/>
                  <a:pt x="4974002" y="373491"/>
                </a:cubicBezTo>
                <a:cubicBezTo>
                  <a:pt x="5064133" y="327250"/>
                  <a:pt x="5154264" y="384162"/>
                  <a:pt x="5241488" y="352148"/>
                </a:cubicBezTo>
                <a:cubicBezTo>
                  <a:pt x="5264747" y="345034"/>
                  <a:pt x="5299637" y="355706"/>
                  <a:pt x="5288007" y="394834"/>
                </a:cubicBezTo>
                <a:cubicBezTo>
                  <a:pt x="5276378" y="430405"/>
                  <a:pt x="5238580" y="458860"/>
                  <a:pt x="5305452" y="451747"/>
                </a:cubicBezTo>
                <a:cubicBezTo>
                  <a:pt x="5354879" y="448189"/>
                  <a:pt x="5369416" y="405504"/>
                  <a:pt x="5383953" y="359262"/>
                </a:cubicBezTo>
                <a:cubicBezTo>
                  <a:pt x="5395583" y="334364"/>
                  <a:pt x="5427565" y="320135"/>
                  <a:pt x="5450825" y="334364"/>
                </a:cubicBezTo>
                <a:cubicBezTo>
                  <a:pt x="5479899" y="348592"/>
                  <a:pt x="5471177" y="387720"/>
                  <a:pt x="5471177" y="416176"/>
                </a:cubicBezTo>
                <a:cubicBezTo>
                  <a:pt x="5474085" y="469532"/>
                  <a:pt x="5450825" y="494431"/>
                  <a:pt x="5410121" y="505101"/>
                </a:cubicBezTo>
                <a:cubicBezTo>
                  <a:pt x="5360693" y="519330"/>
                  <a:pt x="5311267" y="537116"/>
                  <a:pt x="5247303" y="558458"/>
                </a:cubicBezTo>
                <a:cubicBezTo>
                  <a:pt x="5317082" y="594028"/>
                  <a:pt x="5369416" y="586915"/>
                  <a:pt x="5421750" y="558458"/>
                </a:cubicBezTo>
                <a:cubicBezTo>
                  <a:pt x="5485714" y="526444"/>
                  <a:pt x="5570030" y="483759"/>
                  <a:pt x="5622364" y="522887"/>
                </a:cubicBezTo>
                <a:cubicBezTo>
                  <a:pt x="5700865" y="579800"/>
                  <a:pt x="5764829" y="544229"/>
                  <a:pt x="5834608" y="533558"/>
                </a:cubicBezTo>
                <a:cubicBezTo>
                  <a:pt x="5979982" y="512216"/>
                  <a:pt x="5889850" y="480203"/>
                  <a:pt x="6035223" y="462417"/>
                </a:cubicBezTo>
                <a:cubicBezTo>
                  <a:pt x="6093372" y="455303"/>
                  <a:pt x="6154429" y="426847"/>
                  <a:pt x="6238745" y="465975"/>
                </a:cubicBezTo>
                <a:cubicBezTo>
                  <a:pt x="5857868" y="672284"/>
                  <a:pt x="5677606" y="658055"/>
                  <a:pt x="5337434" y="910606"/>
                </a:cubicBezTo>
                <a:cubicBezTo>
                  <a:pt x="5351971" y="935506"/>
                  <a:pt x="5366508" y="924835"/>
                  <a:pt x="5381046" y="921277"/>
                </a:cubicBezTo>
                <a:cubicBezTo>
                  <a:pt x="5404305" y="917720"/>
                  <a:pt x="5433380" y="903491"/>
                  <a:pt x="5439195" y="949734"/>
                </a:cubicBezTo>
                <a:cubicBezTo>
                  <a:pt x="5442103" y="985305"/>
                  <a:pt x="5424657" y="1003089"/>
                  <a:pt x="5395583" y="1006647"/>
                </a:cubicBezTo>
                <a:cubicBezTo>
                  <a:pt x="5311267" y="1020875"/>
                  <a:pt x="5235673" y="1070674"/>
                  <a:pt x="5160079" y="1113358"/>
                </a:cubicBezTo>
                <a:cubicBezTo>
                  <a:pt x="5125190" y="1131144"/>
                  <a:pt x="5087393" y="1156043"/>
                  <a:pt x="5101930" y="1220069"/>
                </a:cubicBezTo>
                <a:cubicBezTo>
                  <a:pt x="5131004" y="1237855"/>
                  <a:pt x="5151357" y="1212955"/>
                  <a:pt x="5174617" y="1209399"/>
                </a:cubicBezTo>
                <a:cubicBezTo>
                  <a:pt x="5197876" y="1205842"/>
                  <a:pt x="5253118" y="1220069"/>
                  <a:pt x="5238580" y="1230741"/>
                </a:cubicBezTo>
                <a:cubicBezTo>
                  <a:pt x="5171709" y="1269868"/>
                  <a:pt x="5293822" y="1365909"/>
                  <a:pt x="5212414" y="1365909"/>
                </a:cubicBezTo>
                <a:cubicBezTo>
                  <a:pt x="5078671" y="1365909"/>
                  <a:pt x="5005984" y="1536647"/>
                  <a:pt x="4878056" y="1540204"/>
                </a:cubicBezTo>
                <a:cubicBezTo>
                  <a:pt x="4857704" y="1540204"/>
                  <a:pt x="4848982" y="1572219"/>
                  <a:pt x="4848982" y="1597117"/>
                </a:cubicBezTo>
                <a:cubicBezTo>
                  <a:pt x="4848982" y="1629132"/>
                  <a:pt x="4869333" y="1632688"/>
                  <a:pt x="4889686" y="1636245"/>
                </a:cubicBezTo>
                <a:cubicBezTo>
                  <a:pt x="4921668" y="1639802"/>
                  <a:pt x="4956557" y="1597117"/>
                  <a:pt x="4997261" y="1657587"/>
                </a:cubicBezTo>
                <a:cubicBezTo>
                  <a:pt x="4921668" y="1693158"/>
                  <a:pt x="4843167" y="1728729"/>
                  <a:pt x="4846074" y="1849668"/>
                </a:cubicBezTo>
                <a:cubicBezTo>
                  <a:pt x="4846074" y="1881683"/>
                  <a:pt x="4814092" y="1895910"/>
                  <a:pt x="4790832" y="1903025"/>
                </a:cubicBezTo>
                <a:cubicBezTo>
                  <a:pt x="4750128" y="1917252"/>
                  <a:pt x="4718146" y="1938595"/>
                  <a:pt x="4694886" y="1984836"/>
                </a:cubicBezTo>
                <a:cubicBezTo>
                  <a:pt x="4694886" y="1995507"/>
                  <a:pt x="4694886" y="2002622"/>
                  <a:pt x="4694886" y="2013292"/>
                </a:cubicBezTo>
                <a:cubicBezTo>
                  <a:pt x="4700701" y="2123562"/>
                  <a:pt x="4758850" y="2120004"/>
                  <a:pt x="4822814" y="2102219"/>
                </a:cubicBezTo>
                <a:cubicBezTo>
                  <a:pt x="4898408" y="2080877"/>
                  <a:pt x="4974002" y="2038192"/>
                  <a:pt x="5055411" y="2077320"/>
                </a:cubicBezTo>
                <a:cubicBezTo>
                  <a:pt x="4942020" y="2130676"/>
                  <a:pt x="4817000" y="2134233"/>
                  <a:pt x="4712331" y="2208931"/>
                </a:cubicBezTo>
                <a:cubicBezTo>
                  <a:pt x="5101930" y="2223159"/>
                  <a:pt x="5445010" y="1984836"/>
                  <a:pt x="5822979" y="1892353"/>
                </a:cubicBezTo>
                <a:cubicBezTo>
                  <a:pt x="5811349" y="1952823"/>
                  <a:pt x="5779367" y="1967051"/>
                  <a:pt x="5753200" y="1974165"/>
                </a:cubicBezTo>
                <a:cubicBezTo>
                  <a:pt x="5613642" y="2020407"/>
                  <a:pt x="5491529" y="2112891"/>
                  <a:pt x="5363601" y="2191146"/>
                </a:cubicBezTo>
                <a:cubicBezTo>
                  <a:pt x="5311267" y="2223159"/>
                  <a:pt x="5273470" y="2258731"/>
                  <a:pt x="5253118" y="2326314"/>
                </a:cubicBezTo>
                <a:cubicBezTo>
                  <a:pt x="5235673" y="2390340"/>
                  <a:pt x="5200783" y="2418796"/>
                  <a:pt x="5136819" y="2401012"/>
                </a:cubicBezTo>
                <a:cubicBezTo>
                  <a:pt x="5084485" y="2386784"/>
                  <a:pt x="5029243" y="2393898"/>
                  <a:pt x="4974002" y="2401012"/>
                </a:cubicBezTo>
                <a:cubicBezTo>
                  <a:pt x="4912946" y="2408126"/>
                  <a:pt x="4843167" y="2479267"/>
                  <a:pt x="4857704" y="2518395"/>
                </a:cubicBezTo>
                <a:cubicBezTo>
                  <a:pt x="4886778" y="2582422"/>
                  <a:pt x="4936205" y="2550408"/>
                  <a:pt x="4976910" y="2543294"/>
                </a:cubicBezTo>
                <a:cubicBezTo>
                  <a:pt x="5026336" y="2536181"/>
                  <a:pt x="5116467" y="2518395"/>
                  <a:pt x="5116467" y="2525509"/>
                </a:cubicBezTo>
                <a:cubicBezTo>
                  <a:pt x="5148450" y="2685576"/>
                  <a:pt x="5221136" y="2564636"/>
                  <a:pt x="5273470" y="2564636"/>
                </a:cubicBezTo>
                <a:cubicBezTo>
                  <a:pt x="5322897" y="2564636"/>
                  <a:pt x="5372323" y="2546851"/>
                  <a:pt x="5418843" y="2532623"/>
                </a:cubicBezTo>
                <a:cubicBezTo>
                  <a:pt x="5479899" y="2514837"/>
                  <a:pt x="5535140" y="2546851"/>
                  <a:pt x="5593290" y="2553965"/>
                </a:cubicBezTo>
                <a:cubicBezTo>
                  <a:pt x="5645624" y="2561080"/>
                  <a:pt x="5616550" y="2653563"/>
                  <a:pt x="5648532" y="2692689"/>
                </a:cubicBezTo>
                <a:cubicBezTo>
                  <a:pt x="5654346" y="2703362"/>
                  <a:pt x="5660161" y="2703362"/>
                  <a:pt x="5665976" y="2703362"/>
                </a:cubicBezTo>
                <a:cubicBezTo>
                  <a:pt x="5683421" y="2980812"/>
                  <a:pt x="5988704" y="2913227"/>
                  <a:pt x="5988704" y="2923898"/>
                </a:cubicBezTo>
                <a:cubicBezTo>
                  <a:pt x="6014871" y="2941684"/>
                  <a:pt x="6046853" y="2899000"/>
                  <a:pt x="6078835" y="2941684"/>
                </a:cubicBezTo>
                <a:cubicBezTo>
                  <a:pt x="5942185" y="3137322"/>
                  <a:pt x="5732847" y="3183563"/>
                  <a:pt x="5546771" y="3329402"/>
                </a:cubicBezTo>
                <a:cubicBezTo>
                  <a:pt x="5700865" y="3379202"/>
                  <a:pt x="5790997" y="3208463"/>
                  <a:pt x="5904388" y="3229805"/>
                </a:cubicBezTo>
                <a:cubicBezTo>
                  <a:pt x="5959629" y="3283162"/>
                  <a:pt x="5793904" y="3368530"/>
                  <a:pt x="5953814" y="3393429"/>
                </a:cubicBezTo>
                <a:cubicBezTo>
                  <a:pt x="5884036" y="3439672"/>
                  <a:pt x="5834608" y="3485914"/>
                  <a:pt x="5785182" y="3539269"/>
                </a:cubicBezTo>
                <a:cubicBezTo>
                  <a:pt x="5700865" y="3635309"/>
                  <a:pt x="5683421" y="3699337"/>
                  <a:pt x="5724125" y="3827390"/>
                </a:cubicBezTo>
                <a:cubicBezTo>
                  <a:pt x="5750293" y="3912759"/>
                  <a:pt x="5788089" y="3991015"/>
                  <a:pt x="5753200" y="4090612"/>
                </a:cubicBezTo>
                <a:cubicBezTo>
                  <a:pt x="5729940" y="4158196"/>
                  <a:pt x="5738663" y="4204438"/>
                  <a:pt x="5825886" y="4172424"/>
                </a:cubicBezTo>
                <a:cubicBezTo>
                  <a:pt x="5918925" y="4140411"/>
                  <a:pt x="5953814" y="4200882"/>
                  <a:pt x="5930554" y="4321821"/>
                </a:cubicBezTo>
                <a:cubicBezTo>
                  <a:pt x="5916018" y="4400076"/>
                  <a:pt x="5930554" y="4424975"/>
                  <a:pt x="5994519" y="4414305"/>
                </a:cubicBezTo>
                <a:cubicBezTo>
                  <a:pt x="6064297" y="4403633"/>
                  <a:pt x="6131169" y="4353835"/>
                  <a:pt x="6218393" y="4378734"/>
                </a:cubicBezTo>
                <a:cubicBezTo>
                  <a:pt x="6148614" y="4521016"/>
                  <a:pt x="6000333" y="4478331"/>
                  <a:pt x="5918925" y="4613499"/>
                </a:cubicBezTo>
                <a:cubicBezTo>
                  <a:pt x="6014871" y="4613499"/>
                  <a:pt x="6090465" y="4613499"/>
                  <a:pt x="6160243" y="4585042"/>
                </a:cubicBezTo>
                <a:cubicBezTo>
                  <a:pt x="6189318" y="4574373"/>
                  <a:pt x="6221300" y="4560144"/>
                  <a:pt x="6238745" y="4602828"/>
                </a:cubicBezTo>
                <a:cubicBezTo>
                  <a:pt x="6259098" y="4652628"/>
                  <a:pt x="6218393" y="4670412"/>
                  <a:pt x="6195133" y="4677526"/>
                </a:cubicBezTo>
                <a:cubicBezTo>
                  <a:pt x="6128261" y="4702425"/>
                  <a:pt x="6075928" y="4759339"/>
                  <a:pt x="6017778" y="4805580"/>
                </a:cubicBezTo>
                <a:cubicBezTo>
                  <a:pt x="5892758" y="4905177"/>
                  <a:pt x="5756107" y="4990547"/>
                  <a:pt x="5651439" y="5154171"/>
                </a:cubicBezTo>
                <a:cubicBezTo>
                  <a:pt x="5782275" y="5111487"/>
                  <a:pt x="5881128" y="5011889"/>
                  <a:pt x="6006149" y="4994104"/>
                </a:cubicBezTo>
                <a:cubicBezTo>
                  <a:pt x="5898572" y="5143500"/>
                  <a:pt x="5761922" y="5243097"/>
                  <a:pt x="5633994" y="5353367"/>
                </a:cubicBezTo>
                <a:cubicBezTo>
                  <a:pt x="5596197" y="5385379"/>
                  <a:pt x="5558400" y="5406721"/>
                  <a:pt x="5552586" y="5474306"/>
                </a:cubicBezTo>
                <a:cubicBezTo>
                  <a:pt x="5535140" y="5605917"/>
                  <a:pt x="5488622" y="5712629"/>
                  <a:pt x="5383953" y="5769542"/>
                </a:cubicBezTo>
                <a:cubicBezTo>
                  <a:pt x="5383953" y="5769542"/>
                  <a:pt x="5389768" y="5790884"/>
                  <a:pt x="5392675" y="5801555"/>
                </a:cubicBezTo>
                <a:cubicBezTo>
                  <a:pt x="5456640" y="5805112"/>
                  <a:pt x="5506066" y="5726858"/>
                  <a:pt x="5584568" y="5755314"/>
                </a:cubicBezTo>
                <a:cubicBezTo>
                  <a:pt x="5506066" y="5862025"/>
                  <a:pt x="5442103" y="5954508"/>
                  <a:pt x="5334526" y="6004307"/>
                </a:cubicBezTo>
                <a:cubicBezTo>
                  <a:pt x="5247303" y="6043434"/>
                  <a:pt x="5139727" y="6068335"/>
                  <a:pt x="5075763" y="6196388"/>
                </a:cubicBezTo>
                <a:cubicBezTo>
                  <a:pt x="5148450" y="6221287"/>
                  <a:pt x="5203691" y="6189274"/>
                  <a:pt x="5258933" y="6167932"/>
                </a:cubicBezTo>
                <a:cubicBezTo>
                  <a:pt x="5343249" y="6132361"/>
                  <a:pt x="5427565" y="6093234"/>
                  <a:pt x="5511881" y="6057663"/>
                </a:cubicBezTo>
                <a:cubicBezTo>
                  <a:pt x="5543864" y="6043434"/>
                  <a:pt x="5578753" y="6036320"/>
                  <a:pt x="5599105" y="6100347"/>
                </a:cubicBezTo>
                <a:cubicBezTo>
                  <a:pt x="5491529" y="6114575"/>
                  <a:pt x="5427565" y="6199945"/>
                  <a:pt x="5360693" y="6281757"/>
                </a:cubicBezTo>
                <a:cubicBezTo>
                  <a:pt x="5322897" y="6327999"/>
                  <a:pt x="5290914" y="6388469"/>
                  <a:pt x="5224043" y="6367127"/>
                </a:cubicBezTo>
                <a:cubicBezTo>
                  <a:pt x="5189154" y="6356456"/>
                  <a:pt x="5165894" y="6388469"/>
                  <a:pt x="5168801" y="6431153"/>
                </a:cubicBezTo>
                <a:cubicBezTo>
                  <a:pt x="5183339" y="6580550"/>
                  <a:pt x="5099022" y="6630349"/>
                  <a:pt x="5011799" y="6658805"/>
                </a:cubicBezTo>
                <a:cubicBezTo>
                  <a:pt x="4883871" y="6701489"/>
                  <a:pt x="4770480" y="6786859"/>
                  <a:pt x="4651275" y="6858000"/>
                </a:cubicBezTo>
                <a:lnTo>
                  <a:pt x="1823619" y="6858000"/>
                </a:lnTo>
                <a:lnTo>
                  <a:pt x="947849" y="6858000"/>
                </a:lnTo>
                <a:lnTo>
                  <a:pt x="732568"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itle 7">
            <a:extLst>
              <a:ext uri="{FF2B5EF4-FFF2-40B4-BE49-F238E27FC236}">
                <a16:creationId xmlns:a16="http://schemas.microsoft.com/office/drawing/2014/main" id="{1D080BDB-6B1F-A105-2D5E-B8AC879F496B}"/>
              </a:ext>
            </a:extLst>
          </p:cNvPr>
          <p:cNvSpPr>
            <a:spLocks noGrp="1"/>
          </p:cNvSpPr>
          <p:nvPr>
            <p:ph type="title"/>
          </p:nvPr>
        </p:nvSpPr>
        <p:spPr>
          <a:xfrm>
            <a:off x="640081" y="1289163"/>
            <a:ext cx="4724560" cy="3877197"/>
          </a:xfrm>
        </p:spPr>
        <p:txBody>
          <a:bodyPr vert="horz" lIns="91440" tIns="45720" rIns="91440" bIns="45720" rtlCol="0" anchor="b">
            <a:noAutofit/>
          </a:bodyPr>
          <a:lstStyle/>
          <a:p>
            <a:pPr>
              <a:spcBef>
                <a:spcPts val="0"/>
              </a:spcBef>
              <a:spcAft>
                <a:spcPts val="0"/>
              </a:spcAft>
            </a:pPr>
            <a:br>
              <a:rPr lang="en-US" sz="1400" b="0" i="0" dirty="0">
                <a:effectLst/>
                <a:latin typeface="Century Gothic" panose="020B0502020202020204" pitchFamily="34" charset="0"/>
              </a:rPr>
            </a:br>
            <a:br>
              <a:rPr lang="en-US" sz="1400" b="0" i="0" dirty="0">
                <a:effectLst/>
                <a:latin typeface="Century Gothic" panose="020B0502020202020204" pitchFamily="34" charset="0"/>
              </a:rPr>
            </a:br>
            <a:br>
              <a:rPr lang="en-US" sz="1400" b="1" i="0" dirty="0">
                <a:effectLst/>
                <a:latin typeface="Century Gothic" panose="020B0502020202020204" pitchFamily="34" charset="0"/>
              </a:rPr>
            </a:br>
            <a:br>
              <a:rPr lang="en-US" sz="1400" dirty="0">
                <a:solidFill>
                  <a:srgbClr val="0E101A"/>
                </a:solidFill>
                <a:effectLst/>
                <a:latin typeface="Century Gothic" panose="020B0502020202020204" pitchFamily="34" charset="0"/>
              </a:rPr>
            </a:br>
            <a:br>
              <a:rPr lang="en-US" sz="1400" dirty="0">
                <a:solidFill>
                  <a:srgbClr val="0E101A"/>
                </a:solidFill>
                <a:effectLst/>
                <a:latin typeface="Century Gothic" panose="020B0502020202020204" pitchFamily="34" charset="0"/>
              </a:rPr>
            </a:br>
            <a:r>
              <a:rPr lang="en-US" sz="1400" dirty="0">
                <a:solidFill>
                  <a:srgbClr val="0E101A"/>
                </a:solidFill>
                <a:effectLst/>
                <a:latin typeface="Century Gothic" panose="020B0502020202020204" pitchFamily="34" charset="0"/>
              </a:rPr>
              <a:t> A unique challenge for archivists and librarians is to provide programs and outreach to patrons that are heavily scheduled or have an intense workload. Passive programming is one approach. This presentation illustrates one highly successful passive initiative. The United States Military Academy Library’s passive Tiny Art program “Magnificent Miniatures” resulted in 95 canvases of original cadet artwork. These canvases were used to produce a major art exhibit, which was so popular that it was then digitized. Passive programming, such as Tiny Art, results in active learning that is self-paced and self-directed. This eliminates the time and scheduling barriers (for both library staff and patrons) and creates opportunities for patrons to interact with library staff and resources as their schedule allows. Passive programs are budget-friendly and can be used year after year. </a:t>
            </a:r>
            <a:br>
              <a:rPr lang="en-US" sz="800" dirty="0">
                <a:solidFill>
                  <a:srgbClr val="0E101A"/>
                </a:solidFill>
                <a:effectLst/>
              </a:rPr>
            </a:br>
            <a:br>
              <a:rPr lang="en-US" sz="1400" b="1" dirty="0">
                <a:latin typeface="Century Gothic" panose="020B0502020202020204" pitchFamily="34" charset="0"/>
                <a:cs typeface="Calibri Light"/>
              </a:rPr>
            </a:br>
            <a:endParaRPr lang="en-US" sz="1400" b="1" kern="1200" dirty="0">
              <a:latin typeface="Century Gothic" panose="020B0502020202020204" pitchFamily="34" charset="0"/>
              <a:cs typeface="Calibri Light"/>
            </a:endParaRPr>
          </a:p>
        </p:txBody>
      </p:sp>
    </p:spTree>
    <p:extLst>
      <p:ext uri="{BB962C8B-B14F-4D97-AF65-F5344CB8AC3E}">
        <p14:creationId xmlns:p14="http://schemas.microsoft.com/office/powerpoint/2010/main" val="2410679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0F213A-67B7-CD37-2DB1-2E04C8EFDCDC}"/>
              </a:ext>
            </a:extLst>
          </p:cNvPr>
          <p:cNvSpPr>
            <a:spLocks noGrp="1"/>
          </p:cNvSpPr>
          <p:nvPr>
            <p:ph type="title"/>
          </p:nvPr>
        </p:nvSpPr>
        <p:spPr>
          <a:xfrm>
            <a:off x="640080" y="325369"/>
            <a:ext cx="4368602" cy="1956841"/>
          </a:xfrm>
        </p:spPr>
        <p:txBody>
          <a:bodyPr anchor="b">
            <a:normAutofit/>
          </a:bodyPr>
          <a:lstStyle/>
          <a:p>
            <a:r>
              <a:rPr lang="en-US" sz="5400">
                <a:latin typeface="Century Gothic"/>
                <a:cs typeface="Calibri Light"/>
              </a:rPr>
              <a:t>Overcoming Silos</a:t>
            </a:r>
          </a:p>
        </p:txBody>
      </p:sp>
      <p:sp>
        <p:nvSpPr>
          <p:cNvPr id="18"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1" descr="A picture containing text&#10;&#10;Description automatically generated">
            <a:extLst>
              <a:ext uri="{FF2B5EF4-FFF2-40B4-BE49-F238E27FC236}">
                <a16:creationId xmlns:a16="http://schemas.microsoft.com/office/drawing/2014/main" id="{34E4DC06-B649-8C6A-E66E-2D1115FF42FE}"/>
              </a:ext>
            </a:extLst>
          </p:cNvPr>
          <p:cNvPicPr>
            <a:picLocks noChangeAspect="1"/>
          </p:cNvPicPr>
          <p:nvPr/>
        </p:nvPicPr>
        <p:blipFill rotWithShape="1">
          <a:blip r:embed="rId3"/>
          <a:srcRect r="-2" b="799"/>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graphicFrame>
        <p:nvGraphicFramePr>
          <p:cNvPr id="8" name="Content Placeholder 2">
            <a:extLst>
              <a:ext uri="{FF2B5EF4-FFF2-40B4-BE49-F238E27FC236}">
                <a16:creationId xmlns:a16="http://schemas.microsoft.com/office/drawing/2014/main" id="{479CB01F-53B3-FEC2-BECC-28F85687FE26}"/>
              </a:ext>
            </a:extLst>
          </p:cNvPr>
          <p:cNvGraphicFramePr>
            <a:graphicFrameLocks noGrp="1"/>
          </p:cNvGraphicFramePr>
          <p:nvPr>
            <p:ph idx="1"/>
            <p:extLst>
              <p:ext uri="{D42A27DB-BD31-4B8C-83A1-F6EECF244321}">
                <p14:modId xmlns:p14="http://schemas.microsoft.com/office/powerpoint/2010/main" val="2464822392"/>
              </p:ext>
            </p:extLst>
          </p:nvPr>
        </p:nvGraphicFramePr>
        <p:xfrm>
          <a:off x="640080" y="2973541"/>
          <a:ext cx="4243589" cy="33206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12307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2" name="Rectangle 311">
            <a:extLst>
              <a:ext uri="{FF2B5EF4-FFF2-40B4-BE49-F238E27FC236}">
                <a16:creationId xmlns:a16="http://schemas.microsoft.com/office/drawing/2014/main" id="{E749BC1B-F965-413C-AC21-CAEF06043A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E60F213A-67B7-CD37-2DB1-2E04C8EFDCDC}"/>
              </a:ext>
            </a:extLst>
          </p:cNvPr>
          <p:cNvSpPr>
            <a:spLocks noGrp="1"/>
          </p:cNvSpPr>
          <p:nvPr>
            <p:ph type="title"/>
          </p:nvPr>
        </p:nvSpPr>
        <p:spPr>
          <a:xfrm>
            <a:off x="679290" y="428460"/>
            <a:ext cx="5334930" cy="3004145"/>
          </a:xfrm>
        </p:spPr>
        <p:txBody>
          <a:bodyPr vert="horz" lIns="91440" tIns="45720" rIns="91440" bIns="45720" rtlCol="0" anchor="b">
            <a:normAutofit/>
          </a:bodyPr>
          <a:lstStyle/>
          <a:p>
            <a:pPr algn="ctr"/>
            <a:r>
              <a:rPr lang="en-US" sz="6000" b="1" kern="1200" dirty="0">
                <a:solidFill>
                  <a:srgbClr val="FFFFFF"/>
                </a:solidFill>
                <a:latin typeface="+mj-lt"/>
                <a:ea typeface="+mj-ea"/>
                <a:cs typeface="+mj-cs"/>
              </a:rPr>
              <a:t>Executing the Program: </a:t>
            </a:r>
            <a:br>
              <a:rPr lang="en-US" sz="6000" b="1" kern="1200" dirty="0">
                <a:solidFill>
                  <a:srgbClr val="FFFFFF"/>
                </a:solidFill>
                <a:latin typeface="+mj-lt"/>
                <a:ea typeface="+mj-ea"/>
                <a:cs typeface="+mj-cs"/>
              </a:rPr>
            </a:br>
            <a:r>
              <a:rPr lang="en-US" sz="6000" b="1" dirty="0">
                <a:solidFill>
                  <a:srgbClr val="FFFFFF"/>
                </a:solidFill>
              </a:rPr>
              <a:t>Why Tiny Art?</a:t>
            </a:r>
            <a:endParaRPr lang="en-US" sz="6000" b="1" kern="1200" dirty="0">
              <a:solidFill>
                <a:srgbClr val="FFFFFF"/>
              </a:solidFill>
              <a:latin typeface="+mj-lt"/>
              <a:ea typeface="+mj-ea"/>
              <a:cs typeface="+mj-cs"/>
            </a:endParaRPr>
          </a:p>
        </p:txBody>
      </p:sp>
      <p:sp>
        <p:nvSpPr>
          <p:cNvPr id="314" name="Oval 313">
            <a:extLst>
              <a:ext uri="{FF2B5EF4-FFF2-40B4-BE49-F238E27FC236}">
                <a16:creationId xmlns:a16="http://schemas.microsoft.com/office/drawing/2014/main" id="{F35BC0E3-6FE4-4491-BA19-C0126066A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9082" y="939707"/>
            <a:ext cx="603494" cy="603494"/>
          </a:xfrm>
          <a:prstGeom prst="ellipse">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Freeform: Shape 315">
            <a:extLst>
              <a:ext uri="{FF2B5EF4-FFF2-40B4-BE49-F238E27FC236}">
                <a16:creationId xmlns:a16="http://schemas.microsoft.com/office/drawing/2014/main" id="{DB11BD18-218F-49C7-BE16-82AEA08B23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1453" y="-4098"/>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4"/>
          </a:solidFill>
          <a:ln w="9525" cap="flat">
            <a:noFill/>
            <a:prstDash val="solid"/>
            <a:miter/>
          </a:ln>
        </p:spPr>
        <p:txBody>
          <a:bodyPr rtlCol="0" anchor="ctr"/>
          <a:lstStyle/>
          <a:p>
            <a:endParaRPr lang="en-US"/>
          </a:p>
        </p:txBody>
      </p:sp>
      <p:pic>
        <p:nvPicPr>
          <p:cNvPr id="10" name="Picture 10">
            <a:extLst>
              <a:ext uri="{FF2B5EF4-FFF2-40B4-BE49-F238E27FC236}">
                <a16:creationId xmlns:a16="http://schemas.microsoft.com/office/drawing/2014/main" id="{42768584-0E91-C773-97A7-51E1EFD1DAA3}"/>
              </a:ext>
            </a:extLst>
          </p:cNvPr>
          <p:cNvPicPr>
            <a:picLocks noChangeAspect="1"/>
          </p:cNvPicPr>
          <p:nvPr/>
        </p:nvPicPr>
        <p:blipFill rotWithShape="1">
          <a:blip r:embed="rId3"/>
          <a:srcRect t="15227" b="15227"/>
          <a:stretch/>
        </p:blipFill>
        <p:spPr>
          <a:xfrm>
            <a:off x="9547017" y="4405333"/>
            <a:ext cx="2644983" cy="2452667"/>
          </a:xfrm>
          <a:custGeom>
            <a:avLst/>
            <a:gdLst/>
            <a:ahLst/>
            <a:cxnLst/>
            <a:rect l="l" t="t" r="r" b="b"/>
            <a:pathLst>
              <a:path w="2644983" h="2452667">
                <a:moveTo>
                  <a:pt x="1542711" y="0"/>
                </a:moveTo>
                <a:cubicBezTo>
                  <a:pt x="1942094" y="0"/>
                  <a:pt x="2306029" y="151765"/>
                  <a:pt x="2579995" y="400769"/>
                </a:cubicBezTo>
                <a:lnTo>
                  <a:pt x="2644983" y="468935"/>
                </a:lnTo>
                <a:lnTo>
                  <a:pt x="2644983" y="2452667"/>
                </a:lnTo>
                <a:lnTo>
                  <a:pt x="299206" y="2452667"/>
                </a:lnTo>
                <a:lnTo>
                  <a:pt x="233100" y="2358504"/>
                </a:lnTo>
                <a:cubicBezTo>
                  <a:pt x="85367" y="2121846"/>
                  <a:pt x="0" y="1842248"/>
                  <a:pt x="0" y="1542711"/>
                </a:cubicBezTo>
                <a:cubicBezTo>
                  <a:pt x="0" y="690695"/>
                  <a:pt x="690695" y="0"/>
                  <a:pt x="1542711" y="0"/>
                </a:cubicBezTo>
                <a:close/>
              </a:path>
            </a:pathLst>
          </a:custGeom>
        </p:spPr>
      </p:pic>
      <p:pic>
        <p:nvPicPr>
          <p:cNvPr id="3" name="Picture 3" descr="A picture containing wall, person, military uniform, indoor&#10;&#10;Description automatically generated">
            <a:extLst>
              <a:ext uri="{FF2B5EF4-FFF2-40B4-BE49-F238E27FC236}">
                <a16:creationId xmlns:a16="http://schemas.microsoft.com/office/drawing/2014/main" id="{162108FD-7CAA-973A-F5EA-D1E5CFB2E0DD}"/>
              </a:ext>
            </a:extLst>
          </p:cNvPr>
          <p:cNvPicPr>
            <a:picLocks noChangeAspect="1"/>
          </p:cNvPicPr>
          <p:nvPr/>
        </p:nvPicPr>
        <p:blipFill rotWithShape="1">
          <a:blip r:embed="rId4"/>
          <a:srcRect b="25000"/>
          <a:stretch/>
        </p:blipFill>
        <p:spPr>
          <a:xfrm>
            <a:off x="6401202" y="1790202"/>
            <a:ext cx="3240592" cy="3240592"/>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p:spPr>
      </p:pic>
      <p:pic>
        <p:nvPicPr>
          <p:cNvPr id="9" name="Picture 8" descr="Text&#10;&#10;Description automatically generated">
            <a:extLst>
              <a:ext uri="{FF2B5EF4-FFF2-40B4-BE49-F238E27FC236}">
                <a16:creationId xmlns:a16="http://schemas.microsoft.com/office/drawing/2014/main" id="{BE4EB056-93AC-067E-7189-9DC2C7103F4A}"/>
              </a:ext>
            </a:extLst>
          </p:cNvPr>
          <p:cNvPicPr>
            <a:picLocks noChangeAspect="1"/>
          </p:cNvPicPr>
          <p:nvPr/>
        </p:nvPicPr>
        <p:blipFill rotWithShape="1">
          <a:blip r:embed="rId5">
            <a:extLst>
              <a:ext uri="{28A0092B-C50C-407E-A947-70E740481C1C}">
                <a14:useLocalDpi xmlns:a14="http://schemas.microsoft.com/office/drawing/2010/main" val="0"/>
              </a:ext>
            </a:extLst>
          </a:blip>
          <a:srcRect t="19025" r="-5" b="10066"/>
          <a:stretch/>
        </p:blipFill>
        <p:spPr>
          <a:xfrm>
            <a:off x="9490668" y="10"/>
            <a:ext cx="2701332" cy="2553877"/>
          </a:xfrm>
          <a:custGeom>
            <a:avLst/>
            <a:gdLst/>
            <a:ahLst/>
            <a:cxnLst/>
            <a:rect l="l" t="t" r="r" b="b"/>
            <a:pathLst>
              <a:path w="2701332" h="2553887">
                <a:moveTo>
                  <a:pt x="348631" y="0"/>
                </a:moveTo>
                <a:lnTo>
                  <a:pt x="2701332" y="0"/>
                </a:lnTo>
                <a:lnTo>
                  <a:pt x="2701332" y="2072295"/>
                </a:lnTo>
                <a:lnTo>
                  <a:pt x="2554656" y="2207207"/>
                </a:lnTo>
                <a:cubicBezTo>
                  <a:pt x="2285380" y="2424077"/>
                  <a:pt x="1943034" y="2553887"/>
                  <a:pt x="1570370" y="2553887"/>
                </a:cubicBezTo>
                <a:cubicBezTo>
                  <a:pt x="703078" y="2553887"/>
                  <a:pt x="0" y="1850809"/>
                  <a:pt x="0" y="983517"/>
                </a:cubicBezTo>
                <a:cubicBezTo>
                  <a:pt x="0" y="640496"/>
                  <a:pt x="109980" y="323163"/>
                  <a:pt x="296602" y="64855"/>
                </a:cubicBezTo>
                <a:close/>
              </a:path>
            </a:pathLst>
          </a:custGeom>
        </p:spPr>
      </p:pic>
      <p:cxnSp>
        <p:nvCxnSpPr>
          <p:cNvPr id="318" name="Straight Connector 317">
            <a:extLst>
              <a:ext uri="{FF2B5EF4-FFF2-40B4-BE49-F238E27FC236}">
                <a16:creationId xmlns:a16="http://schemas.microsoft.com/office/drawing/2014/main" id="{A054EDF5-7644-4A95-AB88-057FAB414FE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598158" y="2804429"/>
            <a:ext cx="0" cy="1597708"/>
          </a:xfrm>
          <a:prstGeom prst="line">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cxnSp>
      <p:sp>
        <p:nvSpPr>
          <p:cNvPr id="320" name="Freeform: Shape 319">
            <a:extLst>
              <a:ext uri="{FF2B5EF4-FFF2-40B4-BE49-F238E27FC236}">
                <a16:creationId xmlns:a16="http://schemas.microsoft.com/office/drawing/2014/main" id="{EA996627-3E00-4A50-8640-F4F7D38C5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385468" y="3311355"/>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2" name="Freeform: Shape 321">
            <a:extLst>
              <a:ext uri="{FF2B5EF4-FFF2-40B4-BE49-F238E27FC236}">
                <a16:creationId xmlns:a16="http://schemas.microsoft.com/office/drawing/2014/main" id="{A619555D-3337-4F1A-9AFF-1DA3B921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050037" y="5349205"/>
            <a:ext cx="1835725" cy="1850365"/>
          </a:xfrm>
          <a:custGeom>
            <a:avLst/>
            <a:gdLst>
              <a:gd name="connsiteX0" fmla="*/ 1801138 w 1835725"/>
              <a:gd name="connsiteY0" fmla="*/ 1622662 h 1850365"/>
              <a:gd name="connsiteX1" fmla="*/ 1835717 w 1835725"/>
              <a:gd name="connsiteY1" fmla="*/ 1680254 h 1850365"/>
              <a:gd name="connsiteX2" fmla="*/ 1815722 w 1835725"/>
              <a:gd name="connsiteY2" fmla="*/ 1850365 h 1850365"/>
              <a:gd name="connsiteX3" fmla="*/ 1693039 w 1835725"/>
              <a:gd name="connsiteY3" fmla="*/ 1808259 h 1850365"/>
              <a:gd name="connsiteX4" fmla="*/ 1708939 w 1835725"/>
              <a:gd name="connsiteY4" fmla="*/ 1673301 h 1850365"/>
              <a:gd name="connsiteX5" fmla="*/ 1778129 w 1835725"/>
              <a:gd name="connsiteY5" fmla="*/ 1615979 h 1850365"/>
              <a:gd name="connsiteX6" fmla="*/ 1801138 w 1835725"/>
              <a:gd name="connsiteY6" fmla="*/ 1622662 h 1850365"/>
              <a:gd name="connsiteX7" fmla="*/ 1585229 w 1835725"/>
              <a:gd name="connsiteY7" fmla="*/ 764759 h 1850365"/>
              <a:gd name="connsiteX8" fmla="*/ 1623024 w 1835725"/>
              <a:gd name="connsiteY8" fmla="*/ 792810 h 1850365"/>
              <a:gd name="connsiteX9" fmla="*/ 1777614 w 1835725"/>
              <a:gd name="connsiteY9" fmla="*/ 1157141 h 1850365"/>
              <a:gd name="connsiteX10" fmla="*/ 1733799 w 1835725"/>
              <a:gd name="connsiteY10" fmla="*/ 1235532 h 1850365"/>
              <a:gd name="connsiteX11" fmla="*/ 1716464 w 1835725"/>
              <a:gd name="connsiteY11" fmla="*/ 1237722 h 1850365"/>
              <a:gd name="connsiteX12" fmla="*/ 1716464 w 1835725"/>
              <a:gd name="connsiteY12" fmla="*/ 1237913 h 1850365"/>
              <a:gd name="connsiteX13" fmla="*/ 1655409 w 1835725"/>
              <a:gd name="connsiteY13" fmla="*/ 1191717 h 1850365"/>
              <a:gd name="connsiteX14" fmla="*/ 1513200 w 1835725"/>
              <a:gd name="connsiteY14" fmla="*/ 856627 h 1850365"/>
              <a:gd name="connsiteX15" fmla="*/ 1538499 w 1835725"/>
              <a:gd name="connsiteY15" fmla="*/ 770415 h 1850365"/>
              <a:gd name="connsiteX16" fmla="*/ 1585229 w 1835725"/>
              <a:gd name="connsiteY16" fmla="*/ 764759 h 1850365"/>
              <a:gd name="connsiteX17" fmla="*/ 477919 w 1835725"/>
              <a:gd name="connsiteY17" fmla="*/ 21437 h 1850365"/>
              <a:gd name="connsiteX18" fmla="*/ 509236 w 1835725"/>
              <a:gd name="connsiteY18" fmla="*/ 84182 h 1850365"/>
              <a:gd name="connsiteX19" fmla="*/ 445829 w 1835725"/>
              <a:gd name="connsiteY19" fmla="*/ 139871 h 1850365"/>
              <a:gd name="connsiteX20" fmla="*/ 437447 w 1835725"/>
              <a:gd name="connsiteY20" fmla="*/ 139395 h 1850365"/>
              <a:gd name="connsiteX21" fmla="*/ 73211 w 1835725"/>
              <a:gd name="connsiteY21" fmla="*/ 137204 h 1850365"/>
              <a:gd name="connsiteX22" fmla="*/ 749 w 1835725"/>
              <a:gd name="connsiteY22" fmla="*/ 84082 h 1850365"/>
              <a:gd name="connsiteX23" fmla="*/ 53871 w 1835725"/>
              <a:gd name="connsiteY23" fmla="*/ 11621 h 1850365"/>
              <a:gd name="connsiteX24" fmla="*/ 58352 w 1835725"/>
              <a:gd name="connsiteY24" fmla="*/ 11093 h 1850365"/>
              <a:gd name="connsiteX25" fmla="*/ 454020 w 1835725"/>
              <a:gd name="connsiteY25" fmla="*/ 13474 h 1850365"/>
              <a:gd name="connsiteX26" fmla="*/ 477919 w 1835725"/>
              <a:gd name="connsiteY26" fmla="*/ 21437 h 1850365"/>
              <a:gd name="connsiteX27" fmla="*/ 957797 w 1835725"/>
              <a:gd name="connsiteY27" fmla="*/ 167970 h 1850365"/>
              <a:gd name="connsiteX28" fmla="*/ 1286982 w 1835725"/>
              <a:gd name="connsiteY28" fmla="*/ 387616 h 1850365"/>
              <a:gd name="connsiteX29" fmla="*/ 1293725 w 1835725"/>
              <a:gd name="connsiteY29" fmla="*/ 477075 h 1850365"/>
              <a:gd name="connsiteX30" fmla="*/ 1245453 w 1835725"/>
              <a:gd name="connsiteY30" fmla="*/ 499154 h 1850365"/>
              <a:gd name="connsiteX31" fmla="*/ 1245167 w 1835725"/>
              <a:gd name="connsiteY31" fmla="*/ 499154 h 1850365"/>
              <a:gd name="connsiteX32" fmla="*/ 1203638 w 1835725"/>
              <a:gd name="connsiteY32" fmla="*/ 484104 h 1850365"/>
              <a:gd name="connsiteX33" fmla="*/ 900647 w 1835725"/>
              <a:gd name="connsiteY33" fmla="*/ 281508 h 1850365"/>
              <a:gd name="connsiteX34" fmla="*/ 872454 w 1835725"/>
              <a:gd name="connsiteY34" fmla="*/ 196164 h 1850365"/>
              <a:gd name="connsiteX35" fmla="*/ 957797 w 1835725"/>
              <a:gd name="connsiteY35" fmla="*/ 167970 h 1850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835725" h="1850365">
                <a:moveTo>
                  <a:pt x="1801138" y="1622662"/>
                </a:moveTo>
                <a:cubicBezTo>
                  <a:pt x="1822106" y="1633400"/>
                  <a:pt x="1836117" y="1655372"/>
                  <a:pt x="1835717" y="1680254"/>
                </a:cubicBezTo>
                <a:lnTo>
                  <a:pt x="1815722" y="1850365"/>
                </a:lnTo>
                <a:lnTo>
                  <a:pt x="1693039" y="1808259"/>
                </a:lnTo>
                <a:lnTo>
                  <a:pt x="1708939" y="1673301"/>
                </a:ln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wrap="square" rtlCol="0" anchor="ctr">
            <a:noAutofit/>
          </a:bodyPr>
          <a:lstStyle/>
          <a:p>
            <a:endParaRPr lang="en-US"/>
          </a:p>
        </p:txBody>
      </p:sp>
      <p:sp>
        <p:nvSpPr>
          <p:cNvPr id="324" name="Freeform: Shape 323">
            <a:extLst>
              <a:ext uri="{FF2B5EF4-FFF2-40B4-BE49-F238E27FC236}">
                <a16:creationId xmlns:a16="http://schemas.microsoft.com/office/drawing/2014/main" id="{CF5E7AE0-415D-4236-B5E6-F2FC68DB9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51302" y="6106160"/>
            <a:ext cx="1804272" cy="746882"/>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accent4"/>
              </a:solidFill>
            </a:endParaRPr>
          </a:p>
        </p:txBody>
      </p:sp>
      <p:sp>
        <p:nvSpPr>
          <p:cNvPr id="5" name="TextBox 4">
            <a:extLst>
              <a:ext uri="{FF2B5EF4-FFF2-40B4-BE49-F238E27FC236}">
                <a16:creationId xmlns:a16="http://schemas.microsoft.com/office/drawing/2014/main" id="{DC6D0574-9458-8229-809F-2D91A3B6D6BE}"/>
              </a:ext>
            </a:extLst>
          </p:cNvPr>
          <p:cNvSpPr txBox="1"/>
          <p:nvPr/>
        </p:nvSpPr>
        <p:spPr>
          <a:xfrm>
            <a:off x="222700" y="3135624"/>
            <a:ext cx="6205902" cy="3539430"/>
          </a:xfrm>
          <a:prstGeom prst="rect">
            <a:avLst/>
          </a:prstGeom>
          <a:noFill/>
        </p:spPr>
        <p:txBody>
          <a:bodyPr wrap="square" rtlCol="0">
            <a:spAutoFit/>
          </a:bodyPr>
          <a:lstStyle/>
          <a:p>
            <a:pPr algn="l"/>
            <a:endParaRPr lang="en-US" sz="1400" b="0" i="0" u="none" strike="noStrike" baseline="0" dirty="0">
              <a:solidFill>
                <a:schemeClr val="bg1"/>
              </a:solidFill>
              <a:latin typeface="Century Gothic" panose="020B0502020202020204" pitchFamily="34" charset="0"/>
            </a:endParaRPr>
          </a:p>
          <a:p>
            <a:endParaRPr lang="en-US" sz="1400" b="1" i="0" u="none" strike="noStrike" baseline="0" dirty="0">
              <a:solidFill>
                <a:schemeClr val="bg1"/>
              </a:solidFill>
              <a:latin typeface="Century Gothic" panose="020B0502020202020204" pitchFamily="34" charset="0"/>
            </a:endParaRPr>
          </a:p>
          <a:p>
            <a:r>
              <a:rPr lang="en-US" sz="1400" b="1" dirty="0">
                <a:solidFill>
                  <a:schemeClr val="bg1"/>
                </a:solidFill>
                <a:latin typeface="Century Gothic" panose="020B0502020202020204" pitchFamily="34" charset="0"/>
              </a:rPr>
              <a:t>•“Magnificent Miniatures” speaks directly to the USMA Library Mission Statement, which charges us to make the library a place to engage with knowledge and ideas</a:t>
            </a:r>
          </a:p>
          <a:p>
            <a:endParaRPr lang="en-US" sz="1400" b="1" dirty="0">
              <a:solidFill>
                <a:schemeClr val="bg1"/>
              </a:solidFill>
              <a:latin typeface="Century Gothic" panose="020B0502020202020204" pitchFamily="34" charset="0"/>
            </a:endParaRPr>
          </a:p>
          <a:p>
            <a:r>
              <a:rPr lang="en-US" sz="1400" b="1" dirty="0">
                <a:solidFill>
                  <a:schemeClr val="bg1"/>
                </a:solidFill>
                <a:latin typeface="Century Gothic" panose="020B0502020202020204" pitchFamily="34" charset="0"/>
              </a:rPr>
              <a:t>•Creating an exhibit from original cadet artwork allowed cadets to engage with the exhibit (both at the library and virtually), the library collection, and each other. Setting up voting made the program interactive and led to a greater appreciation of the art.</a:t>
            </a:r>
          </a:p>
          <a:p>
            <a:endParaRPr lang="en-US" sz="1400" b="1" dirty="0">
              <a:solidFill>
                <a:schemeClr val="bg1"/>
              </a:solidFill>
              <a:latin typeface="Century Gothic" panose="020B0502020202020204" pitchFamily="34" charset="0"/>
            </a:endParaRPr>
          </a:p>
          <a:p>
            <a:r>
              <a:rPr lang="en-US" sz="1400" b="1" dirty="0">
                <a:solidFill>
                  <a:schemeClr val="bg1"/>
                </a:solidFill>
                <a:latin typeface="Century Gothic" panose="020B0502020202020204" pitchFamily="34" charset="0"/>
              </a:rPr>
              <a:t>•This is an application of scholarly information. Artistic creation is a creative problem process, including skills such as critical thinking, analysis, investigation, and innovation. Creating artwork allowed our cadets to produce original works of scholarship and be part of the scholarly conversation.</a:t>
            </a:r>
          </a:p>
        </p:txBody>
      </p:sp>
      <p:sp>
        <p:nvSpPr>
          <p:cNvPr id="6" name="TextBox 5">
            <a:extLst>
              <a:ext uri="{FF2B5EF4-FFF2-40B4-BE49-F238E27FC236}">
                <a16:creationId xmlns:a16="http://schemas.microsoft.com/office/drawing/2014/main" id="{02235C1A-553C-5994-BEDF-E5E1793EE345}"/>
              </a:ext>
            </a:extLst>
          </p:cNvPr>
          <p:cNvSpPr txBox="1"/>
          <p:nvPr/>
        </p:nvSpPr>
        <p:spPr>
          <a:xfrm>
            <a:off x="0" y="165798"/>
            <a:ext cx="5773783" cy="923330"/>
          </a:xfrm>
          <a:prstGeom prst="rect">
            <a:avLst/>
          </a:prstGeom>
          <a:noFill/>
        </p:spPr>
        <p:txBody>
          <a:bodyPr wrap="square" rtlCol="0">
            <a:spAutoFit/>
          </a:bodyPr>
          <a:lstStyle/>
          <a:p>
            <a:r>
              <a:rPr lang="en-US" dirty="0">
                <a:solidFill>
                  <a:schemeClr val="bg1"/>
                </a:solidFill>
              </a:rPr>
              <a:t>Army, Art, Archives: Archival Engagement and Outreach in an Academic Service Academy Library</a:t>
            </a:r>
          </a:p>
          <a:p>
            <a:endParaRPr lang="en-US" dirty="0"/>
          </a:p>
        </p:txBody>
      </p:sp>
    </p:spTree>
    <p:extLst>
      <p:ext uri="{BB962C8B-B14F-4D97-AF65-F5344CB8AC3E}">
        <p14:creationId xmlns:p14="http://schemas.microsoft.com/office/powerpoint/2010/main" val="31956394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ef00018d-c085-41e5-ab79-da0f6f65035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2F93B1A0CC0548AB3C7A4E8FD51CAB" ma:contentTypeVersion="15" ma:contentTypeDescription="Create a new document." ma:contentTypeScope="" ma:versionID="e7d13d7adbca61d8d9ba389f3e34eaeb">
  <xsd:schema xmlns:xsd="http://www.w3.org/2001/XMLSchema" xmlns:xs="http://www.w3.org/2001/XMLSchema" xmlns:p="http://schemas.microsoft.com/office/2006/metadata/properties" xmlns:ns3="ef00018d-c085-41e5-ab79-da0f6f650353" xmlns:ns4="ea8cf565-0c89-41d6-9479-45505c165c08" targetNamespace="http://schemas.microsoft.com/office/2006/metadata/properties" ma:root="true" ma:fieldsID="efa7b91415d59f4034d323e59538eced" ns3:_="" ns4:_="">
    <xsd:import namespace="ef00018d-c085-41e5-ab79-da0f6f650353"/>
    <xsd:import namespace="ea8cf565-0c89-41d6-9479-45505c165c0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ServiceGenerationTime" minOccurs="0"/>
                <xsd:element ref="ns3:MediaServiceEventHashCode" minOccurs="0"/>
                <xsd:element ref="ns3:MediaLengthInSeconds" minOccurs="0"/>
                <xsd:element ref="ns3:_activity"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00018d-c085-41e5-ab79-da0f6f6503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Location" ma:index="22"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8cf565-0c89-41d6-9479-45505c165c08"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171FB1-0A0C-453D-B5CC-CE2D92DA51D0}">
  <ds:schemaRefs>
    <ds:schemaRef ds:uri="http://schemas.microsoft.com/sharepoint/v3/contenttype/forms"/>
  </ds:schemaRefs>
</ds:datastoreItem>
</file>

<file path=customXml/itemProps2.xml><?xml version="1.0" encoding="utf-8"?>
<ds:datastoreItem xmlns:ds="http://schemas.openxmlformats.org/officeDocument/2006/customXml" ds:itemID="{2345F039-06E6-40D0-A498-AD28C3709D3E}">
  <ds:schemaRefs>
    <ds:schemaRef ds:uri="http://schemas.openxmlformats.org/package/2006/metadata/core-properties"/>
    <ds:schemaRef ds:uri="ea8cf565-0c89-41d6-9479-45505c165c08"/>
    <ds:schemaRef ds:uri="http://www.w3.org/XML/1998/namespace"/>
    <ds:schemaRef ds:uri="http://purl.org/dc/terms/"/>
    <ds:schemaRef ds:uri="http://purl.org/dc/dcmitype/"/>
    <ds:schemaRef ds:uri="http://purl.org/dc/elements/1.1/"/>
    <ds:schemaRef ds:uri="http://schemas.microsoft.com/office/2006/documentManagement/types"/>
    <ds:schemaRef ds:uri="http://schemas.microsoft.com/office/infopath/2007/PartnerControls"/>
    <ds:schemaRef ds:uri="ef00018d-c085-41e5-ab79-da0f6f650353"/>
    <ds:schemaRef ds:uri="http://schemas.microsoft.com/office/2006/metadata/properties"/>
  </ds:schemaRefs>
</ds:datastoreItem>
</file>

<file path=customXml/itemProps3.xml><?xml version="1.0" encoding="utf-8"?>
<ds:datastoreItem xmlns:ds="http://schemas.openxmlformats.org/officeDocument/2006/customXml" ds:itemID="{04DC5A7B-CC6C-4FC4-A32A-8889CEE4C4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00018d-c085-41e5-ab79-da0f6f650353"/>
    <ds:schemaRef ds:uri="ea8cf565-0c89-41d6-9479-45505c165c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304</TotalTime>
  <Words>1896</Words>
  <Application>Microsoft Office PowerPoint</Application>
  <PresentationFormat>Widescreen</PresentationFormat>
  <Paragraphs>111</Paragraphs>
  <Slides>26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Century Gothic</vt:lpstr>
      <vt:lpstr>Office Theme</vt:lpstr>
      <vt:lpstr>Army, Art, Archives:  Archival Engagement and Outreach in an Academic Service Academy Library </vt:lpstr>
      <vt:lpstr>PowerPoint Presentation</vt:lpstr>
      <vt:lpstr>Agenda</vt:lpstr>
      <vt:lpstr>The United States Military Academy Library has been working hard to increase outreach to our community. We are specifically interested in our students’ engagement with our Archives and Special Collections materials, and we often discuss as an institution the importance of capturing current cadet experience in multiple formats such as physical and born-digital materials. Therefore, a group of USMA Librarians created and executed a successful Tiny Art Program and Magnificent Miniatures Exhibition.    This presentation outlines how we combined academic library programming, exhibition, marketing, and digitization initiatives to inspire cadets to create original art that is inclusive of their experiences at West Point.  These works of original art and images will serve as unique holdings for future generations to study to understand what cadet life at West Point was like in 2022.   The massive success of the Tiny Art Program and the Magnificent Miniatures Exhibition has allowed us to increase awareness of both the USMA Library and our Archives and Special Collections on campus and beyond.  This awareness has led to new collaborations that have strengthened library relationships across the West Point community. Also, we created digital replicas of the artwork for our manuscript holdings that represent our diverse student body and the Army.   This program will allow us to advocate for further access and outreach initiatives.   </vt:lpstr>
      <vt:lpstr>Goals</vt:lpstr>
      <vt:lpstr> Magnificent Miniatures Tiny Art Show</vt:lpstr>
      <vt:lpstr>      A unique challenge for archivists and librarians is to provide programs and outreach to patrons that are heavily scheduled or have an intense workload. Passive programming is one approach. This presentation illustrates one highly successful passive initiative. The United States Military Academy Library’s passive Tiny Art program “Magnificent Miniatures” resulted in 95 canvases of original cadet artwork. These canvases were used to produce a major art exhibit, which was so popular that it was then digitized. Passive programming, such as Tiny Art, results in active learning that is self-paced and self-directed. This eliminates the time and scheduling barriers (for both library staff and patrons) and creates opportunities for patrons to interact with library staff and resources as their schedule allows. Passive programs are budget-friendly and can be used year after year.   </vt:lpstr>
      <vt:lpstr>Overcoming Silos</vt:lpstr>
      <vt:lpstr>Executing the Program:  Why Tiny Art?</vt:lpstr>
      <vt:lpstr>Magnificent Miniatures Exhibition:   Project Planning</vt:lpstr>
      <vt:lpstr>Magnificent Miniatures Exhibition-Installation</vt:lpstr>
      <vt:lpstr>Magnificent Miniatures Exhibition-Installation</vt:lpstr>
      <vt:lpstr>Magnificent Miniatures Exhibition-Installation</vt:lpstr>
      <vt:lpstr>PowerPoint Presentation</vt:lpstr>
      <vt:lpstr>PowerPoint Presentation</vt:lpstr>
      <vt:lpstr>Magnificent Exhibition: Digital</vt:lpstr>
      <vt:lpstr>PowerPoint Presentation</vt:lpstr>
      <vt:lpstr>PowerPoint Presentation</vt:lpstr>
      <vt:lpstr>PowerPoint Presentation</vt:lpstr>
      <vt:lpstr>Marketing Channels: 3 Phases</vt:lpstr>
      <vt:lpstr>Marketing Channels</vt:lpstr>
      <vt:lpstr>Marketing Channels</vt:lpstr>
      <vt:lpstr>Marketing Channels</vt:lpstr>
      <vt:lpstr>Lessons Learned </vt:lpstr>
      <vt:lpstr>Lessons Learned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Mullooly, Lori</dc:creator>
  <cp:lastModifiedBy>Gomez, Lisa</cp:lastModifiedBy>
  <cp:revision>4</cp:revision>
  <cp:lastPrinted>2023-04-11T11:53:19Z</cp:lastPrinted>
  <dcterms:created xsi:type="dcterms:W3CDTF">2023-03-07T18:48:47Z</dcterms:created>
  <dcterms:modified xsi:type="dcterms:W3CDTF">2023-06-09T16:05:48Z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0x010100FE2F93B1A0CC0548AB3C7A4E8FD51CAB</vt:lpwstr>
  </property>
</Properties>
</file>